
<file path=[Content_Types].xml><?xml version="1.0" encoding="utf-8"?>
<Types xmlns="http://schemas.openxmlformats.org/package/2006/content-types">
  <Default Extension="jpeg" ContentType="image/jpeg"/>
  <Default Extension="jpg" ContentType="image/pn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390" r:id="rId2"/>
    <p:sldId id="422" r:id="rId3"/>
    <p:sldId id="462" r:id="rId4"/>
    <p:sldId id="439" r:id="rId5"/>
    <p:sldId id="440" r:id="rId6"/>
    <p:sldId id="441" r:id="rId7"/>
    <p:sldId id="423" r:id="rId8"/>
    <p:sldId id="431" r:id="rId9"/>
    <p:sldId id="443" r:id="rId10"/>
    <p:sldId id="447" r:id="rId11"/>
    <p:sldId id="452" r:id="rId12"/>
    <p:sldId id="453" r:id="rId13"/>
    <p:sldId id="448" r:id="rId14"/>
    <p:sldId id="449" r:id="rId15"/>
    <p:sldId id="450" r:id="rId16"/>
    <p:sldId id="457" r:id="rId17"/>
    <p:sldId id="463" r:id="rId18"/>
    <p:sldId id="536" r:id="rId19"/>
    <p:sldId id="537" r:id="rId20"/>
    <p:sldId id="538" r:id="rId21"/>
  </p:sldIdLst>
  <p:sldSz cx="9144000" cy="6858000" type="screen4x3"/>
  <p:notesSz cx="6650038" cy="9783763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0">
          <p15:clr>
            <a:srgbClr val="A4A3A4"/>
          </p15:clr>
        </p15:guide>
        <p15:guide id="2" pos="211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E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88"/>
    <p:restoredTop sz="94607"/>
  </p:normalViewPr>
  <p:slideViewPr>
    <p:cSldViewPr>
      <p:cViewPr varScale="1">
        <p:scale>
          <a:sx n="96" d="100"/>
          <a:sy n="96" d="100"/>
        </p:scale>
        <p:origin x="184" y="672"/>
      </p:cViewPr>
      <p:guideLst>
        <p:guide orient="horz" pos="3360"/>
        <p:guide pos="211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1255BDF-446F-8A4C-BC2B-1E9A53F18F5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1313" cy="4889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204DC5-E952-434E-ADC9-153DDBA079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767138" y="0"/>
            <a:ext cx="2881312" cy="4889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7C4BB8E0-8DA1-374D-B563-9F10EF6A28A8}" type="datetime1">
              <a:rPr lang="it-IT" altLang="it-IT"/>
              <a:pPr>
                <a:defRPr/>
              </a:pPr>
              <a:t>18/10/24</a:t>
            </a:fld>
            <a:endParaRPr lang="it-IT" alt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385EB8-AE7D-2946-98F4-A2108C937A9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293225"/>
            <a:ext cx="2881313" cy="4889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CFCA44-038D-A544-846B-6BBF42C3359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767138" y="9293225"/>
            <a:ext cx="2881312" cy="4889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19E63147-F723-1443-8521-D8EBF48BF03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C53F2D-6450-FA4A-9B60-6C708CA2546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1313" cy="4889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8DB4EF-55A3-7F48-92D2-DE976ADDCCB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767138" y="0"/>
            <a:ext cx="2881312" cy="4889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974051C4-9207-054E-9D4F-B6356D9CDD54}" type="datetime1">
              <a:rPr lang="it-IT" altLang="it-IT"/>
              <a:pPr>
                <a:defRPr/>
              </a:pPr>
              <a:t>18/10/24</a:t>
            </a:fld>
            <a:endParaRPr lang="it-IT" altLang="it-IT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7836202-5434-7849-B1D5-A8DB373B83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79475" y="733425"/>
            <a:ext cx="4891088" cy="36687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it-IT" altLang="it-IT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AE1A8BD-0A87-994E-B46B-48329ED860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5163" y="4646613"/>
            <a:ext cx="5319712" cy="44037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it-IT" altLang="it-IT" noProof="0"/>
              <a:t>Click to edit Master text styles</a:t>
            </a:r>
          </a:p>
          <a:p>
            <a:pPr lvl="1"/>
            <a:r>
              <a:rPr lang="it-IT" altLang="it-IT" noProof="0"/>
              <a:t>Second level</a:t>
            </a:r>
          </a:p>
          <a:p>
            <a:pPr lvl="2"/>
            <a:r>
              <a:rPr lang="it-IT" altLang="it-IT" noProof="0"/>
              <a:t>Third level</a:t>
            </a:r>
          </a:p>
          <a:p>
            <a:pPr lvl="3"/>
            <a:r>
              <a:rPr lang="it-IT" altLang="it-IT" noProof="0"/>
              <a:t>Fourth level</a:t>
            </a:r>
          </a:p>
          <a:p>
            <a:pPr lvl="4"/>
            <a:r>
              <a:rPr lang="it-IT" altLang="it-IT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B7F1AA-B8BD-8748-899E-6DF5AA9D50E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293225"/>
            <a:ext cx="2881313" cy="4889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2FF5B6-3D52-5046-A433-8A79122624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767138" y="9293225"/>
            <a:ext cx="2881312" cy="4889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321B553A-19C4-0F41-8CB8-4299B6CB7BC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8327B6-0296-504D-B632-85D9A2FC7B62}" type="slidenum">
              <a:rPr lang="it-IT" altLang="it-IT" smtClean="0"/>
              <a:pPr>
                <a:defRPr/>
              </a:pPr>
              <a:t>19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87442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8327B6-0296-504D-B632-85D9A2FC7B62}" type="slidenum">
              <a:rPr lang="it-IT" altLang="it-IT" smtClean="0"/>
              <a:pPr>
                <a:defRPr/>
              </a:pPr>
              <a:t>20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9744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8E34C54-EB85-584C-95BF-7E1484BADB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1ECE75D-9E9A-F242-962B-E079E4B2FD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2024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F931DAC-34F2-B24D-90BF-2C0F6F8AB7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196FD6-0C41-F542-95C3-FE0258EED54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62219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1786CDC-4698-B54C-81EF-0D899CCCE4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451F75B-701F-9348-A16F-E68575AD4A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2024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A36FBE0-CFF8-8F4D-9347-EB5E856938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43ECD-F391-3942-B6F6-3B589A97A3C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19234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D30506A-25EE-4041-8637-FC94FC7546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8B68AA2-6931-2B42-A48E-F90E46D4D8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2024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A7D4EE6-63AE-C84C-ACB5-4161F944C2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2D8F11-4FAF-E14F-A1B5-20E0A17AB51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01007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5DCFD5D-F763-4748-9DDE-3589B3834B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FE711C9-6D33-7749-83D4-88D79D22B6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2024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87A15AD-FDE1-904A-B621-E89ED9ECE6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A71068-0A14-D345-9278-A90F3C65F0E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33003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AE5345B-F6C9-8E43-9E7D-DC2D788A0A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942F0CC-8FB7-FC4C-BBD1-D14B0867F0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2024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C9E2A637-57AC-1A4B-A76E-8CF2479749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C7FF6D-FFAF-8440-BF52-7C02E14CF00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409323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6CB6D46-9C14-054E-9FA7-F9E5CF7EBD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C7A584C-0686-114A-BB11-719141F68E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2024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EACA860-00CA-2447-A275-A75FDF4AD0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7E193-970B-8447-A31E-AEB89C870AF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43488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524FDD-0BBF-8144-B21F-86B8D23308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52435DF-A194-6D41-AD1C-8F73918503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2024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C4FA26-4CFC-A042-8EEC-AFE9937FAE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DD1D6B-2DB7-BF4F-B5B7-124F759BE84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6250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87B136A-7954-7748-B273-341E82BF82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75CD365-F4A4-B14A-929B-A0EF5A355A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2024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9787D9C-DB53-3142-B7CC-5B558CDA3C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AD418F-B9C8-C04A-BB69-2B5CAEFF6BF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05298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94435B-F1A7-9742-95DD-64E4E9BE2D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934536-EF67-D34F-BF91-03953322A2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A5850E-C704-BC4F-98A9-2A5A99BAC2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E6AAF-C633-7348-85E9-6DD7CA2B9AB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97967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95FA48B-5000-F745-8937-B5F1D257C3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1728537-4A60-6442-A841-22D8D6FD71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2024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F097A22-3133-4042-A433-6290934713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D03947-6E36-4246-B833-FC673D2C3F1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11867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6DE1EC4-922A-2B48-BB4E-70AA75A6A7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AC9DAE9-DF45-194C-9101-EB8408ABB6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2024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3B0F639-E534-1241-A9FB-66FE9500C4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0F0DDD-F3B6-4642-AD5E-38376519DBD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16030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36039F4-D928-4A46-971F-128B5D3516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A5A2EBE-6723-9845-8898-41DC8DDCDF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2024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D53A2B7-1436-EA4D-A522-F857FF2EB0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66E512-63DD-9546-AE59-BBA56DBF777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48863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5193C3-1C8B-3E40-8F0B-790ABE6D10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FF40E3-2A5B-2945-9A6F-37ACD22FC5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118B95-6CA5-294D-9027-4E31A63F0E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905307-70A2-DC40-8FB8-3274C96D91E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14500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877C01-36CA-BC46-8F42-79FCDDA093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F18C8F-4ED0-1243-A6EA-739596E706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4888FB-A9AA-8443-87B9-77E5FC362B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E84F6E-2765-CD42-8782-C317671DE61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38200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EC9DAD4-9A1A-D34E-81BB-4172A4EEE8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B00F64B-4A3B-D64A-AFB2-609EF9E509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A7B80B0-C218-FF45-8EC8-D7B86ED80E4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361E017-ABA3-2345-A7F8-0D03B6DB5CC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r>
              <a:rPr lang="it-IT" altLang="it-IT"/>
              <a:t>Daniela Valenti, 2024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344C577-6530-3D41-AF46-ABD31DA9896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0D939348-6C95-824B-B2DE-8693836D515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14E4A4A5-72CB-BF44-BE19-8DD9FBE092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7008" y="2564904"/>
            <a:ext cx="5842992" cy="762000"/>
          </a:xfrm>
        </p:spPr>
        <p:txBody>
          <a:bodyPr/>
          <a:lstStyle/>
          <a:p>
            <a:pPr eaLnBrk="1" hangingPunct="1"/>
            <a:r>
              <a:rPr lang="it-IT" altLang="it-IT" sz="40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Simmetria assiale e funzioni inverse</a:t>
            </a:r>
          </a:p>
        </p:txBody>
      </p:sp>
      <p:sp>
        <p:nvSpPr>
          <p:cNvPr id="18434" name="Slide Number Placeholder 8">
            <a:extLst>
              <a:ext uri="{FF2B5EF4-FFF2-40B4-BE49-F238E27FC236}">
                <a16:creationId xmlns:a16="http://schemas.microsoft.com/office/drawing/2014/main" id="{06275CA6-AD3F-0D45-A01F-82E6C3351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7B5C9EC-42CA-B744-A841-574C8FCDCE16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1</a:t>
            </a:fld>
            <a:endParaRPr lang="it-IT" altLang="it-IT" sz="1400"/>
          </a:p>
        </p:txBody>
      </p:sp>
      <p:sp>
        <p:nvSpPr>
          <p:cNvPr id="18435" name="Footer Placeholder 9">
            <a:extLst>
              <a:ext uri="{FF2B5EF4-FFF2-40B4-BE49-F238E27FC236}">
                <a16:creationId xmlns:a16="http://schemas.microsoft.com/office/drawing/2014/main" id="{AA52FF1E-44D5-EA45-BE38-7D67C83B0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032">
            <a:extLst>
              <a:ext uri="{FF2B5EF4-FFF2-40B4-BE49-F238E27FC236}">
                <a16:creationId xmlns:a16="http://schemas.microsoft.com/office/drawing/2014/main" id="{2E7095C4-40C8-514C-9978-65BD253531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8674" name="Rectangle 1034">
            <a:extLst>
              <a:ext uri="{FF2B5EF4-FFF2-40B4-BE49-F238E27FC236}">
                <a16:creationId xmlns:a16="http://schemas.microsoft.com/office/drawing/2014/main" id="{26DD4CE8-23DE-2141-A16D-C42E4FDDB9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8675" name="Footer Placeholder 6">
            <a:extLst>
              <a:ext uri="{FF2B5EF4-FFF2-40B4-BE49-F238E27FC236}">
                <a16:creationId xmlns:a16="http://schemas.microsoft.com/office/drawing/2014/main" id="{25A11A47-21E7-E548-B940-8F99B4297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" y="6400800"/>
            <a:ext cx="29337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2024</a:t>
            </a:r>
          </a:p>
        </p:txBody>
      </p:sp>
      <p:sp>
        <p:nvSpPr>
          <p:cNvPr id="28676" name="Slide Number Placeholder 9">
            <a:extLst>
              <a:ext uri="{FF2B5EF4-FFF2-40B4-BE49-F238E27FC236}">
                <a16:creationId xmlns:a16="http://schemas.microsoft.com/office/drawing/2014/main" id="{B5A6180F-6200-CF43-9755-73F920C30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817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37AE8AB-255E-9745-969A-99B520D4BBAA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it-IT" altLang="it-IT" sz="1400"/>
          </a:p>
        </p:txBody>
      </p:sp>
      <p:sp>
        <p:nvSpPr>
          <p:cNvPr id="28677" name="Title 10">
            <a:extLst>
              <a:ext uri="{FF2B5EF4-FFF2-40B4-BE49-F238E27FC236}">
                <a16:creationId xmlns:a16="http://schemas.microsoft.com/office/drawing/2014/main" id="{3707AB0A-42FF-7745-A6F4-E10B55CAB3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7584" y="520940"/>
            <a:ext cx="7162800" cy="685800"/>
          </a:xfrm>
        </p:spPr>
        <p:txBody>
          <a:bodyPr/>
          <a:lstStyle/>
          <a:p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Trasformare curve con le equazioni di una simmetria </a:t>
            </a:r>
            <a:br>
              <a:rPr lang="it-IT" altLang="it-IT" sz="3200" b="1" i="1" dirty="0">
                <a:latin typeface="Arial Narrow" panose="020B0604020202020204" pitchFamily="34" charset="0"/>
                <a:ea typeface="ＭＳ Ｐゴシック" panose="020B0600070205080204" pitchFamily="34" charset="-128"/>
              </a:rPr>
            </a:br>
            <a:endParaRPr lang="it-IT" altLang="it-IT" sz="3200" dirty="0">
              <a:ea typeface="ＭＳ Ｐゴシック" panose="020B0600070205080204" pitchFamily="34" charset="-128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EAF0D54-F00D-0885-5744-A0AF70AED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412776"/>
            <a:ext cx="8371547" cy="427288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032">
            <a:extLst>
              <a:ext uri="{FF2B5EF4-FFF2-40B4-BE49-F238E27FC236}">
                <a16:creationId xmlns:a16="http://schemas.microsoft.com/office/drawing/2014/main" id="{53B85D2E-D69F-AE47-B51A-97B12CC070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9698" name="Rectangle 1034">
            <a:extLst>
              <a:ext uri="{FF2B5EF4-FFF2-40B4-BE49-F238E27FC236}">
                <a16:creationId xmlns:a16="http://schemas.microsoft.com/office/drawing/2014/main" id="{64A6C01C-1377-9642-8DB9-E7D300A5F2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9699" name="Footer Placeholder 6">
            <a:extLst>
              <a:ext uri="{FF2B5EF4-FFF2-40B4-BE49-F238E27FC236}">
                <a16:creationId xmlns:a16="http://schemas.microsoft.com/office/drawing/2014/main" id="{014CC4FF-B14A-8E4C-A0E2-F601C7C35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" y="6400800"/>
            <a:ext cx="29337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2024</a:t>
            </a:r>
          </a:p>
        </p:txBody>
      </p:sp>
      <p:sp>
        <p:nvSpPr>
          <p:cNvPr id="29700" name="Slide Number Placeholder 9">
            <a:extLst>
              <a:ext uri="{FF2B5EF4-FFF2-40B4-BE49-F238E27FC236}">
                <a16:creationId xmlns:a16="http://schemas.microsoft.com/office/drawing/2014/main" id="{88748764-8A5C-A849-BCE6-D137E2A30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817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EF1F72B-A7CF-EB40-BF63-1CD3E4237A35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it-IT" altLang="it-IT" sz="1400"/>
          </a:p>
        </p:txBody>
      </p:sp>
      <p:sp>
        <p:nvSpPr>
          <p:cNvPr id="29701" name="Title 10">
            <a:extLst>
              <a:ext uri="{FF2B5EF4-FFF2-40B4-BE49-F238E27FC236}">
                <a16:creationId xmlns:a16="http://schemas.microsoft.com/office/drawing/2014/main" id="{810D1F20-980E-184A-9822-557433245E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800204"/>
            <a:ext cx="7162800" cy="685800"/>
          </a:xfrm>
        </p:spPr>
        <p:txBody>
          <a:bodyPr/>
          <a:lstStyle/>
          <a:p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Trasformare curve con le equazioni di una simmetria </a:t>
            </a:r>
            <a:br>
              <a:rPr lang="it-IT" altLang="it-IT" sz="3600" b="1" i="1" dirty="0">
                <a:latin typeface="Arial Narrow" panose="020B0604020202020204" pitchFamily="34" charset="0"/>
                <a:ea typeface="ＭＳ Ｐゴシック" panose="020B0600070205080204" pitchFamily="34" charset="-128"/>
              </a:rPr>
            </a:br>
            <a:endParaRPr lang="it-IT" altLang="it-IT" sz="3600" dirty="0">
              <a:ea typeface="ＭＳ Ｐゴシック" panose="020B0600070205080204" pitchFamily="34" charset="-128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13291CD-F880-DC1D-D66E-E02128523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628800"/>
            <a:ext cx="7992888" cy="393978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032">
            <a:extLst>
              <a:ext uri="{FF2B5EF4-FFF2-40B4-BE49-F238E27FC236}">
                <a16:creationId xmlns:a16="http://schemas.microsoft.com/office/drawing/2014/main" id="{651E83D6-DFB2-E84B-B1FA-49020C51DD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0722" name="Rectangle 1034">
            <a:extLst>
              <a:ext uri="{FF2B5EF4-FFF2-40B4-BE49-F238E27FC236}">
                <a16:creationId xmlns:a16="http://schemas.microsoft.com/office/drawing/2014/main" id="{AF4A7A17-C94F-0744-A828-4C438A6AAB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0723" name="Footer Placeholder 6">
            <a:extLst>
              <a:ext uri="{FF2B5EF4-FFF2-40B4-BE49-F238E27FC236}">
                <a16:creationId xmlns:a16="http://schemas.microsoft.com/office/drawing/2014/main" id="{4CFF754D-BEC0-CB4C-955D-4E4E377DE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" y="6400800"/>
            <a:ext cx="29337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2024</a:t>
            </a:r>
          </a:p>
        </p:txBody>
      </p:sp>
      <p:sp>
        <p:nvSpPr>
          <p:cNvPr id="30724" name="Slide Number Placeholder 9">
            <a:extLst>
              <a:ext uri="{FF2B5EF4-FFF2-40B4-BE49-F238E27FC236}">
                <a16:creationId xmlns:a16="http://schemas.microsoft.com/office/drawing/2014/main" id="{CDF1C26C-2279-A046-9ECB-D9D60E41B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817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F359CEE-F799-EF4A-A31E-A75E74E661D7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12</a:t>
            </a:fld>
            <a:endParaRPr lang="it-IT" altLang="it-IT" sz="1400"/>
          </a:p>
        </p:txBody>
      </p:sp>
      <p:sp>
        <p:nvSpPr>
          <p:cNvPr id="30725" name="Title 10">
            <a:extLst>
              <a:ext uri="{FF2B5EF4-FFF2-40B4-BE49-F238E27FC236}">
                <a16:creationId xmlns:a16="http://schemas.microsoft.com/office/drawing/2014/main" id="{A80E5E39-51AC-8045-A0F1-BD1A6AAD05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7584" y="688579"/>
            <a:ext cx="7162800" cy="685800"/>
          </a:xfrm>
        </p:spPr>
        <p:txBody>
          <a:bodyPr/>
          <a:lstStyle/>
          <a:p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Trasformare curve con le equazioni di una simmetria </a:t>
            </a:r>
            <a:br>
              <a:rPr lang="it-IT" altLang="it-IT" sz="3200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endParaRPr lang="it-IT" altLang="it-IT" sz="3200" b="1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6C5D2A4-5D7F-86AA-428D-8052C70B3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816" y="1568223"/>
            <a:ext cx="7884368" cy="372155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032">
            <a:extLst>
              <a:ext uri="{FF2B5EF4-FFF2-40B4-BE49-F238E27FC236}">
                <a16:creationId xmlns:a16="http://schemas.microsoft.com/office/drawing/2014/main" id="{9BC162A1-90FB-B749-96D7-6B782A114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1746" name="Rectangle 1034">
            <a:extLst>
              <a:ext uri="{FF2B5EF4-FFF2-40B4-BE49-F238E27FC236}">
                <a16:creationId xmlns:a16="http://schemas.microsoft.com/office/drawing/2014/main" id="{0B5E07F9-3D19-C344-94F0-EEF3DFAF4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1747" name="Footer Placeholder 6">
            <a:extLst>
              <a:ext uri="{FF2B5EF4-FFF2-40B4-BE49-F238E27FC236}">
                <a16:creationId xmlns:a16="http://schemas.microsoft.com/office/drawing/2014/main" id="{CD1B18CD-CF5F-334F-9C26-DECEC42FE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400800"/>
            <a:ext cx="29337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2024</a:t>
            </a:r>
          </a:p>
        </p:txBody>
      </p:sp>
      <p:sp>
        <p:nvSpPr>
          <p:cNvPr id="31748" name="Slide Number Placeholder 9">
            <a:extLst>
              <a:ext uri="{FF2B5EF4-FFF2-40B4-BE49-F238E27FC236}">
                <a16:creationId xmlns:a16="http://schemas.microsoft.com/office/drawing/2014/main" id="{E58D45C2-3DAE-4347-9402-66006C81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817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FC11772-A429-C544-937E-6C12864C345F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it-IT" altLang="it-IT" sz="1400"/>
          </a:p>
        </p:txBody>
      </p:sp>
      <p:sp>
        <p:nvSpPr>
          <p:cNvPr id="31749" name="Title 10">
            <a:extLst>
              <a:ext uri="{FF2B5EF4-FFF2-40B4-BE49-F238E27FC236}">
                <a16:creationId xmlns:a16="http://schemas.microsoft.com/office/drawing/2014/main" id="{3B3B39BF-75F6-9542-A313-AB08209988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413031"/>
            <a:ext cx="7620000" cy="762000"/>
          </a:xfrm>
        </p:spPr>
        <p:txBody>
          <a:bodyPr/>
          <a:lstStyle/>
          <a:p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Curva simmetrica rispetto alla bisettrice </a:t>
            </a:r>
            <a:r>
              <a:rPr lang="it-IT" altLang="it-IT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b</a:t>
            </a:r>
            <a:r>
              <a:rPr lang="it-IT" altLang="it-IT" sz="3200" b="1" i="1" dirty="0">
                <a:latin typeface="Arial Narrow" panose="020B0604020202020204" pitchFamily="34" charset="0"/>
                <a:ea typeface="ＭＳ Ｐゴシック" panose="020B0600070205080204" pitchFamily="34" charset="-128"/>
              </a:rPr>
              <a:t> </a:t>
            </a:r>
            <a:endParaRPr lang="it-IT" altLang="it-IT" sz="3200" dirty="0">
              <a:ea typeface="ＭＳ Ｐゴシック" panose="020B0600070205080204" pitchFamily="34" charset="-128"/>
            </a:endParaRP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965CEDBE-6791-3633-3A93-6A73C3A655F8}"/>
              </a:ext>
            </a:extLst>
          </p:cNvPr>
          <p:cNvGrpSpPr/>
          <p:nvPr/>
        </p:nvGrpSpPr>
        <p:grpSpPr>
          <a:xfrm>
            <a:off x="439458" y="1514475"/>
            <a:ext cx="8404593" cy="4447161"/>
            <a:chOff x="439458" y="1514475"/>
            <a:chExt cx="8404593" cy="4447161"/>
          </a:xfrm>
        </p:grpSpPr>
        <p:sp>
          <p:nvSpPr>
            <p:cNvPr id="31750" name="TextBox 11">
              <a:extLst>
                <a:ext uri="{FF2B5EF4-FFF2-40B4-BE49-F238E27FC236}">
                  <a16:creationId xmlns:a16="http://schemas.microsoft.com/office/drawing/2014/main" id="{9383C2E8-193A-DF42-9943-44896824A8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2348" y="1910817"/>
              <a:ext cx="4581703" cy="1015663"/>
            </a:xfrm>
            <a:prstGeom prst="rect">
              <a:avLst/>
            </a:prstGeom>
            <a:solidFill>
              <a:srgbClr val="FEFFEA"/>
            </a:solidFill>
            <a:ln w="31750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000" b="1" dirty="0">
                  <a:latin typeface="Arial Narrow" panose="020B0604020202020204" pitchFamily="34" charset="0"/>
                </a:rPr>
                <a:t>Con il ribaltamento attorno alla bisettrice </a:t>
              </a:r>
              <a:r>
                <a:rPr lang="it-IT" altLang="it-IT" sz="2000" b="1" i="1" dirty="0">
                  <a:latin typeface="Arial Narrow" panose="020B0604020202020204" pitchFamily="34" charset="0"/>
                </a:rPr>
                <a:t>b</a:t>
              </a:r>
              <a:r>
                <a:rPr lang="it-IT" altLang="it-IT" sz="2000" b="1" dirty="0">
                  <a:latin typeface="Arial Narrow" panose="020B0604020202020204" pitchFamily="34" charset="0"/>
                </a:rPr>
                <a:t>: </a:t>
              </a:r>
            </a:p>
            <a:p>
              <a:pPr eaLnBrk="1" hangingPunct="1">
                <a:spcBef>
                  <a:spcPct val="0"/>
                </a:spcBef>
                <a:buFontTx/>
                <a:buChar char="-"/>
              </a:pPr>
              <a:r>
                <a:rPr lang="it-IT" altLang="it-IT" sz="2000" b="1" dirty="0">
                  <a:latin typeface="Arial Narrow" panose="020B0604020202020204" pitchFamily="34" charset="0"/>
                </a:rPr>
                <a:t> la curva si sovrappone a se stessa;</a:t>
              </a:r>
              <a:br>
                <a:rPr lang="it-IT" altLang="it-IT" sz="2000" b="1" dirty="0">
                  <a:latin typeface="Arial Narrow" panose="020B0604020202020204" pitchFamily="34" charset="0"/>
                </a:rPr>
              </a:br>
              <a:r>
                <a:rPr lang="it-IT" altLang="it-IT" sz="2000" b="1" dirty="0">
                  <a:latin typeface="Arial Narrow" panose="020B0604020202020204" pitchFamily="34" charset="0"/>
                </a:rPr>
                <a:t>- la retta </a:t>
              </a:r>
              <a:r>
                <a:rPr lang="it-IT" altLang="it-IT" sz="2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it-IT" altLang="it-IT" sz="2000" b="1" dirty="0">
                  <a:latin typeface="Arial Narrow" panose="020B0604020202020204" pitchFamily="34" charset="0"/>
                </a:rPr>
                <a:t> resta fissa.</a:t>
              </a:r>
            </a:p>
          </p:txBody>
        </p:sp>
        <p:sp>
          <p:nvSpPr>
            <p:cNvPr id="31751" name="TextBox 12">
              <a:extLst>
                <a:ext uri="{FF2B5EF4-FFF2-40B4-BE49-F238E27FC236}">
                  <a16:creationId xmlns:a16="http://schemas.microsoft.com/office/drawing/2014/main" id="{8E40BE9E-8629-0E48-BE81-3ED771ACE9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24399" y="4330420"/>
              <a:ext cx="3657600" cy="1631216"/>
            </a:xfrm>
            <a:prstGeom prst="rect">
              <a:avLst/>
            </a:prstGeom>
            <a:solidFill>
              <a:srgbClr val="FEFFEA"/>
            </a:solidFill>
            <a:ln w="25400">
              <a:solidFill>
                <a:srgbClr val="11B29B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000" b="1" dirty="0">
                  <a:solidFill>
                    <a:srgbClr val="0000FF"/>
                  </a:solidFill>
                  <a:latin typeface="Chalkboard" panose="03050602040202020205" pitchFamily="66" charset="77"/>
                </a:rPr>
                <a:t>In matematica si dice che:</a:t>
              </a:r>
            </a:p>
            <a:p>
              <a:pPr marL="180975" indent="-171450" eaLnBrk="1" hangingPunct="1"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it-IT" altLang="it-IT" sz="2000" b="1" dirty="0">
                  <a:solidFill>
                    <a:srgbClr val="0000FF"/>
                  </a:solidFill>
                  <a:latin typeface="Chalkboard" panose="03050602040202020205" pitchFamily="66" charset="77"/>
                </a:rPr>
                <a:t>La retta </a:t>
              </a:r>
              <a:r>
                <a:rPr lang="it-IT" altLang="it-IT" sz="2000" b="1" i="1" dirty="0">
                  <a:solidFill>
                    <a:srgbClr val="0000FF"/>
                  </a:solidFill>
                  <a:latin typeface="Chalkboard" panose="03050602040202020205" pitchFamily="66" charset="77"/>
                </a:rPr>
                <a:t>b</a:t>
              </a:r>
              <a:r>
                <a:rPr lang="it-IT" altLang="it-IT" sz="2000" b="1" dirty="0">
                  <a:solidFill>
                    <a:srgbClr val="0000FF"/>
                  </a:solidFill>
                  <a:latin typeface="Chalkboard" panose="03050602040202020205" pitchFamily="66" charset="77"/>
                </a:rPr>
                <a:t> è un asse di simmetria della curva.</a:t>
              </a:r>
            </a:p>
            <a:p>
              <a:pPr marL="180975" indent="-171450" eaLnBrk="1" hangingPunct="1"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it-IT" altLang="it-IT" sz="2000" b="1" dirty="0">
                  <a:solidFill>
                    <a:srgbClr val="0000FF"/>
                  </a:solidFill>
                  <a:latin typeface="Chalkboard" panose="03050602040202020205" pitchFamily="66" charset="77"/>
                </a:rPr>
                <a:t>La curva è simmetrica rispetto alla retta b.</a:t>
              </a:r>
            </a:p>
          </p:txBody>
        </p:sp>
        <p:pic>
          <p:nvPicPr>
            <p:cNvPr id="2" name="Picture 10" descr="Schermata 2013-07-04 a 17.25.54.png">
              <a:extLst>
                <a:ext uri="{FF2B5EF4-FFF2-40B4-BE49-F238E27FC236}">
                  <a16:creationId xmlns:a16="http://schemas.microsoft.com/office/drawing/2014/main" id="{83635935-739A-BAF0-4C25-8AF210C8C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458" y="1514475"/>
              <a:ext cx="2933700" cy="2476500"/>
            </a:xfrm>
            <a:prstGeom prst="rect">
              <a:avLst/>
            </a:prstGeom>
            <a:noFill/>
            <a:ln w="317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11" descr="Schermata 2013-07-04 a 17.30.41.png">
            <a:extLst>
              <a:ext uri="{FF2B5EF4-FFF2-40B4-BE49-F238E27FC236}">
                <a16:creationId xmlns:a16="http://schemas.microsoft.com/office/drawing/2014/main" id="{F2266BC6-14F8-FD96-F92A-18EC27F603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05" y="4182707"/>
            <a:ext cx="2886075" cy="2466975"/>
          </a:xfrm>
          <a:prstGeom prst="rect">
            <a:avLst/>
          </a:prstGeom>
          <a:noFill/>
          <a:ln w="3175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032">
            <a:extLst>
              <a:ext uri="{FF2B5EF4-FFF2-40B4-BE49-F238E27FC236}">
                <a16:creationId xmlns:a16="http://schemas.microsoft.com/office/drawing/2014/main" id="{6C6E5372-5869-2B49-A89A-8EFD01580D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2770" name="Rectangle 1034">
            <a:extLst>
              <a:ext uri="{FF2B5EF4-FFF2-40B4-BE49-F238E27FC236}">
                <a16:creationId xmlns:a16="http://schemas.microsoft.com/office/drawing/2014/main" id="{5ECC9437-7D59-DA42-BBD9-787B19F649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2771" name="Footer Placeholder 6">
            <a:extLst>
              <a:ext uri="{FF2B5EF4-FFF2-40B4-BE49-F238E27FC236}">
                <a16:creationId xmlns:a16="http://schemas.microsoft.com/office/drawing/2014/main" id="{48277BA2-0FCD-0C49-95D5-CBAEBA1B3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400800"/>
            <a:ext cx="29337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2024</a:t>
            </a:r>
          </a:p>
        </p:txBody>
      </p:sp>
      <p:sp>
        <p:nvSpPr>
          <p:cNvPr id="32772" name="Slide Number Placeholder 9">
            <a:extLst>
              <a:ext uri="{FF2B5EF4-FFF2-40B4-BE49-F238E27FC236}">
                <a16:creationId xmlns:a16="http://schemas.microsoft.com/office/drawing/2014/main" id="{85E558B5-8A44-3D4A-9393-BE82ED5F5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817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CCD1A60-79DD-E743-A08F-0A0EA8563F60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it-IT" altLang="it-IT" sz="1400"/>
          </a:p>
        </p:txBody>
      </p:sp>
      <p:sp>
        <p:nvSpPr>
          <p:cNvPr id="32773" name="Title 10">
            <a:extLst>
              <a:ext uri="{FF2B5EF4-FFF2-40B4-BE49-F238E27FC236}">
                <a16:creationId xmlns:a16="http://schemas.microsoft.com/office/drawing/2014/main" id="{11A9ACD6-D820-C44F-AECC-92E9A41453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440069"/>
            <a:ext cx="7924800" cy="685800"/>
          </a:xfrm>
        </p:spPr>
        <p:txBody>
          <a:bodyPr/>
          <a:lstStyle/>
          <a:p>
            <a:r>
              <a:rPr lang="it-IT" altLang="it-IT" sz="3600" b="1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Curve simmetriche, funzioni e formule</a:t>
            </a:r>
            <a:br>
              <a:rPr lang="it-IT" altLang="it-IT" sz="3200" b="1" i="1" dirty="0">
                <a:latin typeface="Arial Narrow" panose="020B0604020202020204" pitchFamily="34" charset="0"/>
                <a:ea typeface="ＭＳ Ｐゴシック" panose="020B0600070205080204" pitchFamily="34" charset="-128"/>
              </a:rPr>
            </a:br>
            <a:endParaRPr lang="it-IT" altLang="it-IT" sz="3200" dirty="0">
              <a:ea typeface="ＭＳ Ｐゴシック" panose="020B0600070205080204" pitchFamily="34" charset="-128"/>
            </a:endParaRPr>
          </a:p>
        </p:txBody>
      </p:sp>
      <p:sp>
        <p:nvSpPr>
          <p:cNvPr id="32774" name="TextBox 13">
            <a:extLst>
              <a:ext uri="{FF2B5EF4-FFF2-40B4-BE49-F238E27FC236}">
                <a16:creationId xmlns:a16="http://schemas.microsoft.com/office/drawing/2014/main" id="{46A36CD7-322F-7A45-8D09-6A22C19315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1092903"/>
            <a:ext cx="8077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/>
              <a:t>‘</a:t>
            </a:r>
            <a:r>
              <a:rPr lang="it-IT" altLang="it-IT" sz="2400" b="1" dirty="0"/>
              <a:t>Dimentichiamo’ la trasformazione eseguita e gli apici nelle lettere per esaminare le curve nel piano </a:t>
            </a:r>
            <a:r>
              <a:rPr lang="it-IT" altLang="it-IT" sz="2400" b="1" i="1" dirty="0" err="1"/>
              <a:t>Oxy</a:t>
            </a:r>
            <a:r>
              <a:rPr lang="it-IT" altLang="it-IT" sz="2400" b="1" i="1" dirty="0"/>
              <a:t>.</a:t>
            </a:r>
            <a:r>
              <a:rPr lang="it-IT" altLang="it-IT" sz="2400" b="1" dirty="0"/>
              <a:t> </a:t>
            </a:r>
          </a:p>
        </p:txBody>
      </p:sp>
      <p:pic>
        <p:nvPicPr>
          <p:cNvPr id="2" name="Picture 8" descr="Schermata 2013-07-05 a 16.32.09.png">
            <a:extLst>
              <a:ext uri="{FF2B5EF4-FFF2-40B4-BE49-F238E27FC236}">
                <a16:creationId xmlns:a16="http://schemas.microsoft.com/office/drawing/2014/main" id="{CDD97922-A030-EA3C-6F44-99835F75BD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564"/>
          <a:stretch/>
        </p:blipFill>
        <p:spPr bwMode="auto">
          <a:xfrm>
            <a:off x="1571625" y="2132856"/>
            <a:ext cx="6000750" cy="318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032">
            <a:extLst>
              <a:ext uri="{FF2B5EF4-FFF2-40B4-BE49-F238E27FC236}">
                <a16:creationId xmlns:a16="http://schemas.microsoft.com/office/drawing/2014/main" id="{5137349F-119F-524F-8981-90123029C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3794" name="Rectangle 1034">
            <a:extLst>
              <a:ext uri="{FF2B5EF4-FFF2-40B4-BE49-F238E27FC236}">
                <a16:creationId xmlns:a16="http://schemas.microsoft.com/office/drawing/2014/main" id="{95F9ED40-3F29-9A4D-B710-89D3ACCC9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3795" name="Footer Placeholder 6">
            <a:extLst>
              <a:ext uri="{FF2B5EF4-FFF2-40B4-BE49-F238E27FC236}">
                <a16:creationId xmlns:a16="http://schemas.microsoft.com/office/drawing/2014/main" id="{C029C44C-2336-2045-BFE2-D6EDB9015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5516" y="6301708"/>
            <a:ext cx="198022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2024</a:t>
            </a:r>
            <a:endParaRPr lang="it-IT" altLang="it-IT" sz="1400" i="1" dirty="0"/>
          </a:p>
        </p:txBody>
      </p:sp>
      <p:sp>
        <p:nvSpPr>
          <p:cNvPr id="33796" name="Slide Number Placeholder 9">
            <a:extLst>
              <a:ext uri="{FF2B5EF4-FFF2-40B4-BE49-F238E27FC236}">
                <a16:creationId xmlns:a16="http://schemas.microsoft.com/office/drawing/2014/main" id="{D62C9FE9-57EC-8D44-8DF3-C1B2729CD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817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937B5DF-03C7-DC40-8AE7-6620CD874D8A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15</a:t>
            </a:fld>
            <a:endParaRPr lang="it-IT" altLang="it-IT" sz="1400"/>
          </a:p>
        </p:txBody>
      </p:sp>
      <p:sp>
        <p:nvSpPr>
          <p:cNvPr id="33797" name="Title 10">
            <a:extLst>
              <a:ext uri="{FF2B5EF4-FFF2-40B4-BE49-F238E27FC236}">
                <a16:creationId xmlns:a16="http://schemas.microsoft.com/office/drawing/2014/main" id="{762EE27F-49B8-0E45-BAD8-B1393ECAA9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5611" y="404664"/>
            <a:ext cx="8712968" cy="685800"/>
          </a:xfrm>
        </p:spPr>
        <p:txBody>
          <a:bodyPr/>
          <a:lstStyle/>
          <a:p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Linguaggio matematico: funzione inversa</a:t>
            </a:r>
            <a:br>
              <a:rPr lang="it-IT" altLang="it-IT" sz="3200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endParaRPr lang="it-IT" altLang="it-IT" sz="3200" b="1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95EA6A38-BDD0-587B-1B49-DB59905FFF02}"/>
              </a:ext>
            </a:extLst>
          </p:cNvPr>
          <p:cNvGrpSpPr/>
          <p:nvPr/>
        </p:nvGrpSpPr>
        <p:grpSpPr>
          <a:xfrm>
            <a:off x="225611" y="900203"/>
            <a:ext cx="8733158" cy="5649347"/>
            <a:chOff x="225611" y="900203"/>
            <a:chExt cx="8733158" cy="5649347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983406A0-9B40-B156-132E-C26A04C1F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5611" y="900203"/>
              <a:ext cx="8733158" cy="3627014"/>
            </a:xfrm>
            <a:prstGeom prst="rect">
              <a:avLst/>
            </a:prstGeom>
          </p:spPr>
        </p:pic>
        <p:pic>
          <p:nvPicPr>
            <p:cNvPr id="3" name="Picture 17" descr="Immagine 18.png">
              <a:extLst>
                <a:ext uri="{FF2B5EF4-FFF2-40B4-BE49-F238E27FC236}">
                  <a16:creationId xmlns:a16="http://schemas.microsoft.com/office/drawing/2014/main" id="{18554D65-338C-6F1F-F9D9-75597F8287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851" y="4759674"/>
              <a:ext cx="4328298" cy="1789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5841" name="Rectangle 2">
                <a:extLst>
                  <a:ext uri="{FF2B5EF4-FFF2-40B4-BE49-F238E27FC236}">
                    <a16:creationId xmlns:a16="http://schemas.microsoft.com/office/drawing/2014/main" id="{3FA18397-3FF3-A346-A9D1-D6E9100E8B70}"/>
                  </a:ext>
                </a:extLst>
              </p:cNvPr>
              <p:cNvSpPr>
                <a:spLocks noGrp="1" noChangeArrowheads="1"/>
              </p:cNvSpPr>
              <p:nvPr>
                <p:ph type="title"/>
              </p:nvPr>
            </p:nvSpPr>
            <p:spPr>
              <a:xfrm>
                <a:off x="2222276" y="577960"/>
                <a:ext cx="4536504" cy="685800"/>
              </a:xfrm>
            </p:spPr>
            <p:txBody>
              <a:bodyPr/>
              <a:lstStyle/>
              <a:p>
                <a:pPr algn="l" eaLnBrk="1" hangingPunct="1"/>
                <a:r>
                  <a:rPr lang="it-IT" altLang="it-IT" sz="28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Ma per </a:t>
                </a:r>
                <a14:m>
                  <m:oMath xmlns:m="http://schemas.openxmlformats.org/officeDocument/2006/math">
                    <m:r>
                      <a:rPr lang="it-IT" altLang="it-IT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ＭＳ Ｐゴシック" panose="020B0600070205080204" pitchFamily="34" charset="-128"/>
                        <a:cs typeface="Arial" panose="020B0604020202020204" pitchFamily="34" charset="0"/>
                      </a:rPr>
                      <m:t>𝒚</m:t>
                    </m:r>
                    <m:r>
                      <a:rPr lang="it-IT" altLang="it-IT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ＭＳ Ｐゴシック" panose="020B0600070205080204" pitchFamily="34" charset="-128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it-IT" altLang="it-IT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ＭＳ Ｐゴシック" panose="020B0600070205080204" pitchFamily="34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it-IT" altLang="it-IT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ＭＳ Ｐゴシック" panose="020B0600070205080204" pitchFamily="34" charset="-128"/>
                            <a:cs typeface="Arial" panose="020B0604020202020204" pitchFamily="34" charset="0"/>
                          </a:rPr>
                          <m:t>𝒙</m:t>
                        </m:r>
                      </m:e>
                      <m:sup>
                        <m:r>
                          <a:rPr lang="it-IT" altLang="it-IT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ＭＳ Ｐゴシック" panose="020B0600070205080204" pitchFamily="34" charset="-128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it-IT" altLang="it-IT" sz="28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 hai trovato</a:t>
                </a:r>
              </a:p>
            </p:txBody>
          </p:sp>
        </mc:Choice>
        <mc:Fallback xmlns="">
          <p:sp>
            <p:nvSpPr>
              <p:cNvPr id="35841" name="Rectangle 2">
                <a:extLst>
                  <a:ext uri="{FF2B5EF4-FFF2-40B4-BE49-F238E27FC236}">
                    <a16:creationId xmlns:a16="http://schemas.microsoft.com/office/drawing/2014/main" id="{3FA18397-3FF3-A346-A9D1-D6E9100E8B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222276" y="577960"/>
                <a:ext cx="4536504" cy="685800"/>
              </a:xfrm>
              <a:blipFill>
                <a:blip r:embed="rId2"/>
                <a:stretch>
                  <a:fillRect l="-2514" b="-109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847" name="Footer Placeholder 84">
            <a:extLst>
              <a:ext uri="{FF2B5EF4-FFF2-40B4-BE49-F238E27FC236}">
                <a16:creationId xmlns:a16="http://schemas.microsoft.com/office/drawing/2014/main" id="{A49C4F59-5F1F-9D42-B228-B6E68D550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2024</a:t>
            </a:r>
            <a:endParaRPr lang="it-IT" altLang="it-IT" sz="1400" i="1" dirty="0"/>
          </a:p>
        </p:txBody>
      </p:sp>
      <p:sp>
        <p:nvSpPr>
          <p:cNvPr id="35851" name="Slide Number Placeholder 24">
            <a:extLst>
              <a:ext uri="{FF2B5EF4-FFF2-40B4-BE49-F238E27FC236}">
                <a16:creationId xmlns:a16="http://schemas.microsoft.com/office/drawing/2014/main" id="{B45E32C7-8910-0C49-A41B-1697688D0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E7787CA-EFFE-0B47-83F4-54D9EFCFCAF3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16</a:t>
            </a:fld>
            <a:endParaRPr lang="it-IT" altLang="it-IT" sz="1400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04A9330F-5CB5-019D-9C23-5472AED1BA29}"/>
              </a:ext>
            </a:extLst>
          </p:cNvPr>
          <p:cNvGrpSpPr/>
          <p:nvPr/>
        </p:nvGrpSpPr>
        <p:grpSpPr>
          <a:xfrm>
            <a:off x="323528" y="1495803"/>
            <a:ext cx="8383910" cy="3998396"/>
            <a:chOff x="323528" y="1495803"/>
            <a:chExt cx="8383910" cy="3998396"/>
          </a:xfrm>
        </p:grpSpPr>
        <p:sp>
          <p:nvSpPr>
            <p:cNvPr id="35842" name="TextBox 19">
              <a:extLst>
                <a:ext uri="{FF2B5EF4-FFF2-40B4-BE49-F238E27FC236}">
                  <a16:creationId xmlns:a16="http://schemas.microsoft.com/office/drawing/2014/main" id="{18736C1E-73E1-A14C-B05B-480C458E2B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3528" y="4654311"/>
              <a:ext cx="3357009" cy="707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000" b="1" dirty="0"/>
                <a:t>Dominio sottinteso:</a:t>
              </a:r>
              <a:br>
                <a:rPr lang="it-IT" altLang="it-IT" sz="2000" b="1" dirty="0"/>
              </a:br>
              <a:r>
                <a:rPr lang="it-IT" altLang="it-IT" sz="2000" b="1" dirty="0"/>
                <a:t>insieme </a:t>
              </a:r>
              <a:r>
                <a:rPr lang="it-IT" altLang="it-IT" sz="2000" b="1" i="1" dirty="0" err="1"/>
                <a:t>R</a:t>
              </a:r>
              <a:r>
                <a:rPr lang="it-IT" altLang="it-IT" sz="2000" b="1" dirty="0"/>
                <a:t> dei numeri reali</a:t>
              </a:r>
            </a:p>
          </p:txBody>
        </p:sp>
        <p:sp>
          <p:nvSpPr>
            <p:cNvPr id="35843" name="Rectangle 20">
              <a:extLst>
                <a:ext uri="{FF2B5EF4-FFF2-40B4-BE49-F238E27FC236}">
                  <a16:creationId xmlns:a16="http://schemas.microsoft.com/office/drawing/2014/main" id="{705761B6-0A9D-EC4A-A240-5B6059D713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48983" y="4786313"/>
              <a:ext cx="2448272" cy="707886"/>
            </a:xfrm>
            <a:prstGeom prst="rect">
              <a:avLst/>
            </a:prstGeom>
            <a:solidFill>
              <a:srgbClr val="FFFFCC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000" b="1" dirty="0"/>
                <a:t>Non è il grafico di una sola funzione.</a:t>
              </a:r>
            </a:p>
          </p:txBody>
        </p:sp>
        <p:grpSp>
          <p:nvGrpSpPr>
            <p:cNvPr id="4" name="Gruppo 3">
              <a:extLst>
                <a:ext uri="{FF2B5EF4-FFF2-40B4-BE49-F238E27FC236}">
                  <a16:creationId xmlns:a16="http://schemas.microsoft.com/office/drawing/2014/main" id="{793E9FAF-32BB-5CE9-650D-94D5E5EA14FA}"/>
                </a:ext>
              </a:extLst>
            </p:cNvPr>
            <p:cNvGrpSpPr/>
            <p:nvPr/>
          </p:nvGrpSpPr>
          <p:grpSpPr>
            <a:xfrm>
              <a:off x="3351398" y="2110857"/>
              <a:ext cx="2078038" cy="909464"/>
              <a:chOff x="3482788" y="2012206"/>
              <a:chExt cx="2078038" cy="909464"/>
            </a:xfrm>
          </p:grpSpPr>
          <p:sp>
            <p:nvSpPr>
              <p:cNvPr id="27" name="Right Arrow 26">
                <a:extLst>
                  <a:ext uri="{FF2B5EF4-FFF2-40B4-BE49-F238E27FC236}">
                    <a16:creationId xmlns:a16="http://schemas.microsoft.com/office/drawing/2014/main" id="{7CC0D9F7-9C74-B346-A74A-37CC88AE13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2788" y="2012206"/>
                <a:ext cx="2078038" cy="909464"/>
              </a:xfrm>
              <a:prstGeom prst="rightArrow">
                <a:avLst>
                  <a:gd name="adj1" fmla="val 50000"/>
                  <a:gd name="adj2" fmla="val 49999"/>
                </a:avLst>
              </a:prstGeom>
              <a:solidFill>
                <a:srgbClr val="FFFEE8"/>
              </a:solidFill>
              <a:ln w="254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it-IT" altLang="it-IT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5844" name="TextBox 21">
                <a:extLst>
                  <a:ext uri="{FF2B5EF4-FFF2-40B4-BE49-F238E27FC236}">
                    <a16:creationId xmlns:a16="http://schemas.microsoft.com/office/drawing/2014/main" id="{B3551289-3715-3D4C-8871-928F4F4BBAE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82788" y="2282272"/>
                <a:ext cx="2015480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it-IT" altLang="it-IT" sz="1800" b="1" dirty="0"/>
                  <a:t>Scambio </a:t>
                </a:r>
                <a:r>
                  <a:rPr lang="it-IT" altLang="it-IT" sz="1800" b="1" i="1" dirty="0"/>
                  <a:t>x</a:t>
                </a:r>
                <a:r>
                  <a:rPr lang="it-IT" altLang="it-IT" sz="1800" b="1" dirty="0"/>
                  <a:t> con </a:t>
                </a:r>
                <a:r>
                  <a:rPr lang="it-IT" altLang="it-IT" sz="1800" b="1" i="1" dirty="0"/>
                  <a:t>y</a:t>
                </a:r>
              </a:p>
            </p:txBody>
          </p:sp>
        </p:grpSp>
        <p:pic>
          <p:nvPicPr>
            <p:cNvPr id="2" name="Picture 15">
              <a:extLst>
                <a:ext uri="{FF2B5EF4-FFF2-40B4-BE49-F238E27FC236}">
                  <a16:creationId xmlns:a16="http://schemas.microsoft.com/office/drawing/2014/main" id="{76C800A3-E590-8116-1B97-27E81FC5D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1495803"/>
              <a:ext cx="2530475" cy="2987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23">
              <a:extLst>
                <a:ext uri="{FF2B5EF4-FFF2-40B4-BE49-F238E27FC236}">
                  <a16:creationId xmlns:a16="http://schemas.microsoft.com/office/drawing/2014/main" id="{97236328-6E96-B4AD-B864-5F0FFBF78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1519030"/>
              <a:ext cx="3068638" cy="2916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>
            <a:extLst>
              <a:ext uri="{FF2B5EF4-FFF2-40B4-BE49-F238E27FC236}">
                <a16:creationId xmlns:a16="http://schemas.microsoft.com/office/drawing/2014/main" id="{3FA18397-3FF3-A346-A9D1-D6E9100E8B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9592" y="2636912"/>
            <a:ext cx="7787208" cy="685800"/>
          </a:xfrm>
        </p:spPr>
        <p:txBody>
          <a:bodyPr/>
          <a:lstStyle/>
          <a:p>
            <a:pPr algn="l" eaLnBrk="1" hangingPunct="1"/>
            <a:r>
              <a:rPr lang="it-IT" altLang="it-IT" sz="28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Come posso arrivare alla funzione inversa?</a:t>
            </a:r>
          </a:p>
        </p:txBody>
      </p:sp>
      <p:sp>
        <p:nvSpPr>
          <p:cNvPr id="35847" name="Footer Placeholder 84">
            <a:extLst>
              <a:ext uri="{FF2B5EF4-FFF2-40B4-BE49-F238E27FC236}">
                <a16:creationId xmlns:a16="http://schemas.microsoft.com/office/drawing/2014/main" id="{A49C4F59-5F1F-9D42-B228-B6E68D550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2024</a:t>
            </a:r>
            <a:endParaRPr lang="it-IT" altLang="it-IT" sz="1400" i="1" dirty="0"/>
          </a:p>
        </p:txBody>
      </p:sp>
      <p:sp>
        <p:nvSpPr>
          <p:cNvPr id="35851" name="Slide Number Placeholder 24">
            <a:extLst>
              <a:ext uri="{FF2B5EF4-FFF2-40B4-BE49-F238E27FC236}">
                <a16:creationId xmlns:a16="http://schemas.microsoft.com/office/drawing/2014/main" id="{B45E32C7-8910-0C49-A41B-1697688D0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E7787CA-EFFE-0B47-83F4-54D9EFCFCAF3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17</a:t>
            </a:fld>
            <a:endParaRPr lang="it-IT" altLang="it-IT" sz="1400"/>
          </a:p>
        </p:txBody>
      </p:sp>
    </p:spTree>
    <p:extLst>
      <p:ext uri="{BB962C8B-B14F-4D97-AF65-F5344CB8AC3E}">
        <p14:creationId xmlns:p14="http://schemas.microsoft.com/office/powerpoint/2010/main" val="5343402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-22158" y="6488182"/>
            <a:ext cx="3449637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2024</a:t>
            </a:r>
            <a:endParaRPr lang="it-IT" altLang="it-IT" sz="1400" i="1" dirty="0"/>
          </a:p>
        </p:txBody>
      </p:sp>
      <p:sp>
        <p:nvSpPr>
          <p:cNvPr id="58371" name="Title 7"/>
          <p:cNvSpPr>
            <a:spLocks noGrp="1"/>
          </p:cNvSpPr>
          <p:nvPr>
            <p:ph type="title"/>
          </p:nvPr>
        </p:nvSpPr>
        <p:spPr>
          <a:xfrm>
            <a:off x="0" y="149076"/>
            <a:ext cx="9144000" cy="609600"/>
          </a:xfrm>
        </p:spPr>
        <p:txBody>
          <a:bodyPr/>
          <a:lstStyle/>
          <a:p>
            <a:r>
              <a:rPr lang="it-IT" altLang="it-IT" sz="2800" b="1" dirty="0">
                <a:solidFill>
                  <a:srgbClr val="FF0000"/>
                </a:solidFill>
              </a:rPr>
              <a:t>Guida la più recente definizione di funzione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79A127C1-07DD-2543-956C-C397D39A2DDF}"/>
              </a:ext>
            </a:extLst>
          </p:cNvPr>
          <p:cNvGrpSpPr/>
          <p:nvPr/>
        </p:nvGrpSpPr>
        <p:grpSpPr>
          <a:xfrm>
            <a:off x="304800" y="871876"/>
            <a:ext cx="8809202" cy="5502360"/>
            <a:chOff x="304800" y="871876"/>
            <a:chExt cx="8809202" cy="5502360"/>
          </a:xfrm>
        </p:grpSpPr>
        <p:pic>
          <p:nvPicPr>
            <p:cNvPr id="58372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2438400"/>
              <a:ext cx="3068638" cy="2916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373" name="TextBox 10"/>
            <p:cNvSpPr txBox="1">
              <a:spLocks noChangeArrowheads="1"/>
            </p:cNvSpPr>
            <p:nvPr/>
          </p:nvSpPr>
          <p:spPr bwMode="auto">
            <a:xfrm>
              <a:off x="1273732" y="871876"/>
              <a:ext cx="6172200" cy="954088"/>
            </a:xfrm>
            <a:prstGeom prst="rect">
              <a:avLst/>
            </a:prstGeom>
            <a:solidFill>
              <a:srgbClr val="F8FFDF"/>
            </a:solidFill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it-IT" altLang="it-IT" sz="2800" b="1" dirty="0">
                  <a:latin typeface="Arial Narrow" charset="0"/>
                </a:rPr>
                <a:t>Per descrivere la curva </a:t>
              </a:r>
              <a:r>
                <a:rPr lang="it-IT" altLang="it-IT" sz="2800" b="1" i="1" dirty="0">
                  <a:latin typeface="Arial Narrow" charset="0"/>
                </a:rPr>
                <a:t>d’equazione </a:t>
              </a:r>
              <a:r>
                <a:rPr lang="it-IT" altLang="it-IT" sz="2800" b="1" i="1" dirty="0">
                  <a:latin typeface="Times New Roman" charset="0"/>
                </a:rPr>
                <a:t>x = y</a:t>
              </a:r>
              <a:r>
                <a:rPr lang="it-IT" altLang="it-IT" sz="2800" b="1" i="1" baseline="30000" dirty="0">
                  <a:latin typeface="Times New Roman" charset="0"/>
                </a:rPr>
                <a:t>2</a:t>
              </a:r>
              <a:r>
                <a:rPr lang="it-IT" altLang="it-IT" sz="2800" b="1" i="1" dirty="0">
                  <a:latin typeface="Times New Roman" charset="0"/>
                </a:rPr>
                <a:t> </a:t>
              </a:r>
              <a:r>
                <a:rPr lang="it-IT" altLang="it-IT" sz="2800" b="1" dirty="0">
                  <a:latin typeface="Arial Narrow" charset="0"/>
                </a:rPr>
                <a:t>occorrono </a:t>
              </a:r>
              <a:r>
                <a:rPr lang="it-IT" altLang="it-IT" sz="2800" b="1" dirty="0">
                  <a:solidFill>
                    <a:srgbClr val="FF0000"/>
                  </a:solidFill>
                  <a:latin typeface="Arial Narrow" charset="0"/>
                </a:rPr>
                <a:t>due funzioni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rot="5400000" flipH="1" flipV="1">
              <a:off x="3091656" y="2643982"/>
              <a:ext cx="1609725" cy="893762"/>
            </a:xfrm>
            <a:prstGeom prst="straightConnector1">
              <a:avLst/>
            </a:prstGeom>
            <a:ln>
              <a:solidFill>
                <a:srgbClr val="66006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3449638" y="3895725"/>
              <a:ext cx="893762" cy="1438275"/>
            </a:xfrm>
            <a:prstGeom prst="straightConnector1">
              <a:avLst/>
            </a:prstGeom>
            <a:ln>
              <a:solidFill>
                <a:srgbClr val="66006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8376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832" y="2068338"/>
              <a:ext cx="2409825" cy="1457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377" name="TextBox 20"/>
            <p:cNvSpPr txBox="1">
              <a:spLocks noChangeArrowheads="1"/>
            </p:cNvSpPr>
            <p:nvPr/>
          </p:nvSpPr>
          <p:spPr bwMode="auto">
            <a:xfrm>
              <a:off x="6826611" y="2767899"/>
              <a:ext cx="2246887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it-IT" altLang="it-IT" sz="1800" dirty="0">
                  <a:solidFill>
                    <a:srgbClr val="FF0000"/>
                  </a:solidFill>
                  <a:latin typeface="Abadi MT Condensed Extra Bold" charset="0"/>
                </a:rPr>
                <a:t>Dominio: insieme </a:t>
              </a:r>
              <a:r>
                <a:rPr lang="it-IT" altLang="it-IT" sz="1800" dirty="0" err="1">
                  <a:solidFill>
                    <a:srgbClr val="FF0000"/>
                  </a:solidFill>
                  <a:latin typeface="Abadi MT Condensed Extra Bold" charset="0"/>
                </a:rPr>
                <a:t>R</a:t>
              </a:r>
              <a:r>
                <a:rPr lang="it-IT" altLang="it-IT" sz="1800" baseline="30000" dirty="0">
                  <a:solidFill>
                    <a:srgbClr val="FF0000"/>
                  </a:solidFill>
                  <a:latin typeface="Abadi MT Condensed Extra Bold" charset="0"/>
                </a:rPr>
                <a:t>+</a:t>
              </a:r>
              <a:br>
                <a:rPr lang="it-IT" altLang="it-IT" sz="1800" dirty="0">
                  <a:solidFill>
                    <a:srgbClr val="FF0000"/>
                  </a:solidFill>
                  <a:latin typeface="Abadi MT Condensed Extra Bold" charset="0"/>
                </a:rPr>
              </a:br>
              <a:r>
                <a:rPr lang="it-IT" altLang="it-IT" sz="1800" dirty="0">
                  <a:solidFill>
                    <a:srgbClr val="FF0000"/>
                  </a:solidFill>
                  <a:latin typeface="Abadi MT Condensed Extra Bold" charset="0"/>
                </a:rPr>
                <a:t>Codominio: insieme </a:t>
              </a:r>
              <a:r>
                <a:rPr lang="it-IT" altLang="it-IT" sz="1800" dirty="0" err="1">
                  <a:solidFill>
                    <a:srgbClr val="FF0000"/>
                  </a:solidFill>
                  <a:latin typeface="Abadi MT Condensed Extra Bold" charset="0"/>
                </a:rPr>
                <a:t>R</a:t>
              </a:r>
              <a:r>
                <a:rPr lang="it-IT" altLang="it-IT" sz="1800" baseline="30000" dirty="0">
                  <a:solidFill>
                    <a:srgbClr val="FF0000"/>
                  </a:solidFill>
                  <a:latin typeface="Abadi MT Condensed Extra Bold" charset="0"/>
                </a:rPr>
                <a:t>+</a:t>
              </a:r>
              <a:r>
                <a:rPr lang="it-IT" altLang="it-IT" sz="1800" dirty="0">
                  <a:solidFill>
                    <a:srgbClr val="FF0000"/>
                  </a:solidFill>
                  <a:latin typeface="Abadi MT Condensed Extra Bold" charset="0"/>
                </a:rPr>
                <a:t> </a:t>
              </a:r>
            </a:p>
          </p:txBody>
        </p:sp>
        <p:pic>
          <p:nvPicPr>
            <p:cNvPr id="58378" name="Picture 2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8848" y="3736975"/>
              <a:ext cx="2417763" cy="1617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379" name="Rectangle 22"/>
            <p:cNvSpPr>
              <a:spLocks noChangeArrowheads="1"/>
            </p:cNvSpPr>
            <p:nvPr/>
          </p:nvSpPr>
          <p:spPr bwMode="auto">
            <a:xfrm>
              <a:off x="6892059" y="4687669"/>
              <a:ext cx="2221943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it-IT" altLang="it-IT" sz="1800" dirty="0">
                  <a:solidFill>
                    <a:srgbClr val="008000"/>
                  </a:solidFill>
                  <a:latin typeface="Abadi MT Condensed Extra Bold" charset="0"/>
                </a:rPr>
                <a:t>Dominio: insieme </a:t>
              </a:r>
              <a:r>
                <a:rPr lang="it-IT" altLang="it-IT" sz="1800" dirty="0" err="1">
                  <a:solidFill>
                    <a:srgbClr val="008000"/>
                  </a:solidFill>
                  <a:latin typeface="Abadi MT Condensed Extra Bold" charset="0"/>
                </a:rPr>
                <a:t>R</a:t>
              </a:r>
              <a:r>
                <a:rPr lang="it-IT" altLang="it-IT" sz="1800" baseline="30000" dirty="0">
                  <a:solidFill>
                    <a:srgbClr val="008000"/>
                  </a:solidFill>
                  <a:latin typeface="Abadi MT Condensed Extra Bold" charset="0"/>
                </a:rPr>
                <a:t>+</a:t>
              </a:r>
              <a:r>
                <a:rPr lang="it-IT" altLang="it-IT" sz="1800" dirty="0">
                  <a:solidFill>
                    <a:srgbClr val="008000"/>
                  </a:solidFill>
                  <a:latin typeface="Abadi MT Condensed Extra Bold" charset="0"/>
                </a:rPr>
                <a:t>;</a:t>
              </a:r>
              <a:br>
                <a:rPr lang="it-IT" altLang="it-IT" sz="1800" dirty="0">
                  <a:solidFill>
                    <a:srgbClr val="008000"/>
                  </a:solidFill>
                  <a:latin typeface="Abadi MT Condensed Extra Bold" charset="0"/>
                </a:rPr>
              </a:br>
              <a:r>
                <a:rPr lang="it-IT" altLang="it-IT" sz="1800" dirty="0">
                  <a:solidFill>
                    <a:srgbClr val="008000"/>
                  </a:solidFill>
                  <a:latin typeface="Abadi MT Condensed Extra Bold" charset="0"/>
                </a:rPr>
                <a:t>Codominio: insieme </a:t>
              </a:r>
              <a:r>
                <a:rPr lang="it-IT" altLang="it-IT" sz="1800" dirty="0" err="1">
                  <a:solidFill>
                    <a:srgbClr val="008000"/>
                  </a:solidFill>
                  <a:latin typeface="Abadi MT Condensed Extra Bold" charset="0"/>
                </a:rPr>
                <a:t>R</a:t>
              </a:r>
              <a:r>
                <a:rPr lang="it-IT" altLang="it-IT" sz="1600" baseline="30000" dirty="0">
                  <a:solidFill>
                    <a:srgbClr val="008000"/>
                  </a:solidFill>
                  <a:latin typeface="Abadi MT Condensed Extra Bold" charset="0"/>
                </a:rPr>
                <a:t>−</a:t>
              </a:r>
              <a:r>
                <a:rPr lang="it-IT" altLang="it-IT" sz="1600" dirty="0">
                  <a:solidFill>
                    <a:srgbClr val="008000"/>
                  </a:solidFill>
                  <a:latin typeface="Abadi MT Condensed Extra Bold" charset="0"/>
                </a:rPr>
                <a:t> </a:t>
              </a:r>
            </a:p>
          </p:txBody>
        </p:sp>
        <p:sp>
          <p:nvSpPr>
            <p:cNvPr id="2" name="CasellaDiTesto 1">
              <a:extLst>
                <a:ext uri="{FF2B5EF4-FFF2-40B4-BE49-F238E27FC236}">
                  <a16:creationId xmlns:a16="http://schemas.microsoft.com/office/drawing/2014/main" id="{8C344C7F-4DF8-174C-BEEE-75AE2C68439E}"/>
                </a:ext>
              </a:extLst>
            </p:cNvPr>
            <p:cNvSpPr txBox="1"/>
            <p:nvPr/>
          </p:nvSpPr>
          <p:spPr>
            <a:xfrm>
              <a:off x="304800" y="5420129"/>
              <a:ext cx="8610600" cy="954107"/>
            </a:xfrm>
            <a:prstGeom prst="rect">
              <a:avLst/>
            </a:prstGeom>
            <a:solidFill>
              <a:srgbClr val="F8FFDF"/>
            </a:solidFill>
          </p:spPr>
          <p:txBody>
            <a:bodyPr wrap="square" rtlCol="0">
              <a:spAutoFit/>
            </a:bodyPr>
            <a:lstStyle/>
            <a:p>
              <a:r>
                <a:rPr lang="it-IT" sz="2800" b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Dominio e codominio indicati qui sopra sono sottintesi se ogni funzione è descritta dalla sola formula.</a:t>
              </a:r>
            </a:p>
          </p:txBody>
        </p:sp>
      </p:grp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4C436801-0A9F-514F-8E9A-6FB866928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6718F6-7CF6-7D44-B7B8-BCAE8BC84E91}" type="slidenum">
              <a:rPr lang="it-IT" altLang="it-IT" smtClean="0"/>
              <a:pPr>
                <a:defRPr/>
              </a:pPr>
              <a:t>18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782939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4577" name="Rectangle 2">
                <a:extLst>
                  <a:ext uri="{FF2B5EF4-FFF2-40B4-BE49-F238E27FC236}">
                    <a16:creationId xmlns:a16="http://schemas.microsoft.com/office/drawing/2014/main" id="{0BAF6403-11E4-FA41-8106-7DD1F1075D0B}"/>
                  </a:ext>
                </a:extLst>
              </p:cNvPr>
              <p:cNvSpPr>
                <a:spLocks noGrp="1" noChangeArrowheads="1"/>
              </p:cNvSpPr>
              <p:nvPr>
                <p:ph type="title"/>
              </p:nvPr>
            </p:nvSpPr>
            <p:spPr>
              <a:xfrm>
                <a:off x="1256666" y="93107"/>
                <a:ext cx="7059749" cy="685800"/>
              </a:xfrm>
            </p:spPr>
            <p:txBody>
              <a:bodyPr/>
              <a:lstStyle/>
              <a:p>
                <a:pPr algn="l" eaLnBrk="1" hangingPunct="1"/>
                <a:r>
                  <a:rPr lang="it-IT" altLang="it-IT" sz="3600" b="1" dirty="0">
                    <a:solidFill>
                      <a:srgbClr val="FF0000"/>
                    </a:solidFill>
                    <a:latin typeface="Arial Narrow" panose="020B0604020202020204" pitchFamily="34" charset="0"/>
                    <a:ea typeface="ＭＳ Ｐゴシック" panose="020B0600070205080204" pitchFamily="34" charset="-128"/>
                    <a:cs typeface="Arial Narrow" panose="020B0604020202020204" pitchFamily="34" charset="0"/>
                  </a:rPr>
                  <a:t>Da </a:t>
                </a:r>
                <a14:m>
                  <m:oMath xmlns:m="http://schemas.openxmlformats.org/officeDocument/2006/math">
                    <m:r>
                      <a:rPr lang="it-IT" altLang="it-IT" sz="3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ＭＳ Ｐゴシック" panose="020B0600070205080204" pitchFamily="34" charset="-128"/>
                        <a:cs typeface="Arial" panose="020B0604020202020204" pitchFamily="34" charset="0"/>
                      </a:rPr>
                      <m:t>𝒚</m:t>
                    </m:r>
                    <m:r>
                      <a:rPr lang="it-IT" altLang="it-IT" sz="3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ＭＳ Ｐゴシック" panose="020B0600070205080204" pitchFamily="34" charset="-128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it-IT" altLang="it-IT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ＭＳ Ｐゴシック" panose="020B0600070205080204" pitchFamily="34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it-IT" altLang="it-IT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ＭＳ Ｐゴシック" panose="020B0600070205080204" pitchFamily="34" charset="-128"/>
                            <a:cs typeface="Arial" panose="020B0604020202020204" pitchFamily="34" charset="0"/>
                          </a:rPr>
                          <m:t>𝒙</m:t>
                        </m:r>
                      </m:e>
                      <m:sup>
                        <m:r>
                          <a:rPr lang="it-IT" altLang="it-IT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ＭＳ Ｐゴシック" panose="020B0600070205080204" pitchFamily="34" charset="-128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it-IT" altLang="it-IT" sz="36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 </a:t>
                </a:r>
                <a:r>
                  <a:rPr lang="it-IT" altLang="it-IT" sz="3600" b="1" dirty="0">
                    <a:solidFill>
                      <a:srgbClr val="FF0000"/>
                    </a:solidFill>
                    <a:latin typeface="Arial Narrow" panose="020B0604020202020204" pitchFamily="34" charset="0"/>
                    <a:ea typeface="ＭＳ Ｐゴシック" panose="020B0600070205080204" pitchFamily="34" charset="-128"/>
                    <a:cs typeface="Arial Narrow" panose="020B0604020202020204" pitchFamily="34" charset="0"/>
                  </a:rPr>
                  <a:t>alla sua funzione inversa</a:t>
                </a:r>
              </a:p>
            </p:txBody>
          </p:sp>
        </mc:Choice>
        <mc:Fallback xmlns="">
          <p:sp>
            <p:nvSpPr>
              <p:cNvPr id="24577" name="Rectangle 2">
                <a:extLst>
                  <a:ext uri="{FF2B5EF4-FFF2-40B4-BE49-F238E27FC236}">
                    <a16:creationId xmlns:a16="http://schemas.microsoft.com/office/drawing/2014/main" id="{0BAF6403-11E4-FA41-8106-7DD1F1075D0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256666" y="93107"/>
                <a:ext cx="7059749" cy="685800"/>
              </a:xfrm>
              <a:blipFill>
                <a:blip r:embed="rId3"/>
                <a:stretch>
                  <a:fillRect l="-2513" t="-7273" b="-290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579" name="Footer Placeholder 84">
            <a:extLst>
              <a:ext uri="{FF2B5EF4-FFF2-40B4-BE49-F238E27FC236}">
                <a16:creationId xmlns:a16="http://schemas.microsoft.com/office/drawing/2014/main" id="{54B11522-2A1F-1840-AEBE-DC43FDF25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1000" y="6381750"/>
            <a:ext cx="3398838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2024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F62A3D77-3D02-C141-9285-6DEF6785DBFE}"/>
              </a:ext>
            </a:extLst>
          </p:cNvPr>
          <p:cNvGrpSpPr/>
          <p:nvPr/>
        </p:nvGrpSpPr>
        <p:grpSpPr>
          <a:xfrm>
            <a:off x="793676" y="927257"/>
            <a:ext cx="7078962" cy="5375240"/>
            <a:chOff x="793676" y="927257"/>
            <a:chExt cx="7078962" cy="5375240"/>
          </a:xfrm>
        </p:grpSpPr>
        <p:pic>
          <p:nvPicPr>
            <p:cNvPr id="7" name="Picture 7" descr="Immagine 6.png">
              <a:extLst>
                <a:ext uri="{FF2B5EF4-FFF2-40B4-BE49-F238E27FC236}">
                  <a16:creationId xmlns:a16="http://schemas.microsoft.com/office/drawing/2014/main" id="{C1A6824C-A53F-5049-BC75-A0C9BF15EF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498"/>
            <a:stretch/>
          </p:blipFill>
          <p:spPr bwMode="auto">
            <a:xfrm>
              <a:off x="1919112" y="5014802"/>
              <a:ext cx="5631908" cy="128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8">
              <a:extLst>
                <a:ext uri="{FF2B5EF4-FFF2-40B4-BE49-F238E27FC236}">
                  <a16:creationId xmlns:a16="http://schemas.microsoft.com/office/drawing/2014/main" id="{9CB79753-6496-2947-94B0-17CF661D0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676" y="1999291"/>
              <a:ext cx="2804147" cy="16957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1BCE7A8D-8615-7B49-8E6F-78FBD6E9B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60897" y="927257"/>
              <a:ext cx="1838390" cy="2828292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A5A62EFE-BA1A-8F49-9D13-81CCD190D7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60897" y="3695080"/>
              <a:ext cx="2011741" cy="1117634"/>
            </a:xfrm>
            <a:prstGeom prst="rect">
              <a:avLst/>
            </a:prstGeom>
          </p:spPr>
        </p:pic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0F7E182F-3F5F-5E49-8992-448A7454D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86099" y="3587234"/>
              <a:ext cx="2019300" cy="1270000"/>
            </a:xfrm>
            <a:prstGeom prst="rect">
              <a:avLst/>
            </a:prstGeom>
          </p:spPr>
        </p:pic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CF50339C-0AA4-F44D-BA0B-B14D50D9073A}"/>
                </a:ext>
              </a:extLst>
            </p:cNvPr>
            <p:cNvSpPr txBox="1"/>
            <p:nvPr/>
          </p:nvSpPr>
          <p:spPr>
            <a:xfrm>
              <a:off x="3205400" y="4015440"/>
              <a:ext cx="2655497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22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È la funzione inversa di</a:t>
              </a:r>
            </a:p>
          </p:txBody>
        </p:sp>
      </p:grp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6E67FB7-1F19-FE4E-BFAE-D085D4A0F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6718F6-7CF6-7D44-B7B8-BCAE8BC84E91}" type="slidenum">
              <a:rPr lang="it-IT" altLang="it-IT" smtClean="0"/>
              <a:pPr>
                <a:defRPr/>
              </a:pPr>
              <a:t>19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9427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62E550FC-DBBF-6C42-8897-0474A9F715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1520" y="1182614"/>
            <a:ext cx="8686800" cy="762000"/>
          </a:xfrm>
        </p:spPr>
        <p:txBody>
          <a:bodyPr/>
          <a:lstStyle/>
          <a:p>
            <a:pPr eaLnBrk="1" hangingPunct="1"/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Un primo video per esplorare il tema</a:t>
            </a:r>
          </a:p>
        </p:txBody>
      </p:sp>
      <p:sp>
        <p:nvSpPr>
          <p:cNvPr id="19458" name="Slide Number Placeholder 8">
            <a:extLst>
              <a:ext uri="{FF2B5EF4-FFF2-40B4-BE49-F238E27FC236}">
                <a16:creationId xmlns:a16="http://schemas.microsoft.com/office/drawing/2014/main" id="{A8CDF09B-9D05-EC46-8CBA-929E3F3E3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191E739-5D4B-B348-B7B5-CF5555AB6BEA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it-IT" altLang="it-IT" sz="1400"/>
          </a:p>
        </p:txBody>
      </p:sp>
      <p:sp>
        <p:nvSpPr>
          <p:cNvPr id="19459" name="Footer Placeholder 9">
            <a:extLst>
              <a:ext uri="{FF2B5EF4-FFF2-40B4-BE49-F238E27FC236}">
                <a16:creationId xmlns:a16="http://schemas.microsoft.com/office/drawing/2014/main" id="{5A9F14D0-BCA8-FD46-9248-F07232545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2024</a:t>
            </a:r>
          </a:p>
        </p:txBody>
      </p:sp>
      <p:sp>
        <p:nvSpPr>
          <p:cNvPr id="19461" name="TextBox 6">
            <a:extLst>
              <a:ext uri="{FF2B5EF4-FFF2-40B4-BE49-F238E27FC236}">
                <a16:creationId xmlns:a16="http://schemas.microsoft.com/office/drawing/2014/main" id="{C03FF1A2-4A2D-764D-BF0C-4813D9FDF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420888"/>
            <a:ext cx="79248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 dirty="0"/>
              <a:t>Simmetrie e funzioni inverse: i due temi sembrano lontani.</a:t>
            </a:r>
            <a:endParaRPr lang="it-IT" altLang="it-IT" sz="2800" b="1" i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 dirty="0"/>
              <a:t>Ecco un breve video per scoprire profondi collegamenti fra i due temi.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-1" y="6381750"/>
            <a:ext cx="3324225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2024</a:t>
            </a:r>
            <a:endParaRPr lang="it-IT" altLang="it-IT" sz="1400" i="1" dirty="0"/>
          </a:p>
        </p:txBody>
      </p:sp>
      <p:sp>
        <p:nvSpPr>
          <p:cNvPr id="59395" name="Title 7"/>
          <p:cNvSpPr>
            <a:spLocks noGrp="1"/>
          </p:cNvSpPr>
          <p:nvPr>
            <p:ph type="title"/>
          </p:nvPr>
        </p:nvSpPr>
        <p:spPr>
          <a:xfrm>
            <a:off x="381000" y="152400"/>
            <a:ext cx="8610600" cy="838200"/>
          </a:xfrm>
        </p:spPr>
        <p:txBody>
          <a:bodyPr/>
          <a:lstStyle/>
          <a:p>
            <a:r>
              <a:rPr lang="it-IT" altLang="it-IT" sz="3200" b="1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Definizioni e simboli </a:t>
            </a:r>
            <a:r>
              <a:rPr lang="it-IT" altLang="it-IT" sz="3200" b="1" i="1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coerenti</a:t>
            </a:r>
            <a:r>
              <a:rPr lang="it-IT" altLang="it-IT" sz="3200" b="1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con  la più recente definizione di funzione</a:t>
            </a:r>
          </a:p>
        </p:txBody>
      </p:sp>
      <p:pic>
        <p:nvPicPr>
          <p:cNvPr id="59396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24098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219200"/>
            <a:ext cx="2417763" cy="161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13" descr="Schermata 2019-03-16 alle 15.47.1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971800"/>
            <a:ext cx="708342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0" name="Picture 8" descr="Schermata 2019-03-17 alle 12.57.2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334000"/>
            <a:ext cx="2049463" cy="6096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0002FAB-DE84-9F4B-BDC5-94EF8780F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6718F6-7CF6-7D44-B7B8-BCAE8BC84E91}" type="slidenum">
              <a:rPr lang="it-IT" altLang="it-IT" smtClean="0"/>
              <a:pPr>
                <a:defRPr/>
              </a:pPr>
              <a:t>20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12210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62E550FC-DBBF-6C42-8897-0474A9F715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-99392"/>
            <a:ext cx="8686800" cy="762000"/>
          </a:xfrm>
        </p:spPr>
        <p:txBody>
          <a:bodyPr/>
          <a:lstStyle/>
          <a:p>
            <a:pPr eaLnBrk="1" hangingPunct="1"/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Video</a:t>
            </a:r>
          </a:p>
        </p:txBody>
      </p:sp>
      <p:sp>
        <p:nvSpPr>
          <p:cNvPr id="19458" name="Slide Number Placeholder 8">
            <a:extLst>
              <a:ext uri="{FF2B5EF4-FFF2-40B4-BE49-F238E27FC236}">
                <a16:creationId xmlns:a16="http://schemas.microsoft.com/office/drawing/2014/main" id="{A8CDF09B-9D05-EC46-8CBA-929E3F3E3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191E739-5D4B-B348-B7B5-CF5555AB6BEA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it-IT" altLang="it-IT" sz="1400"/>
          </a:p>
        </p:txBody>
      </p:sp>
      <p:sp>
        <p:nvSpPr>
          <p:cNvPr id="19459" name="Footer Placeholder 9">
            <a:extLst>
              <a:ext uri="{FF2B5EF4-FFF2-40B4-BE49-F238E27FC236}">
                <a16:creationId xmlns:a16="http://schemas.microsoft.com/office/drawing/2014/main" id="{5A9F14D0-BCA8-FD46-9248-F07232545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2024</a:t>
            </a:r>
          </a:p>
        </p:txBody>
      </p:sp>
      <p:pic>
        <p:nvPicPr>
          <p:cNvPr id="3" name="TrasfA2Video.mp4">
            <a:hlinkClick r:id="" action="ppaction://media"/>
            <a:extLst>
              <a:ext uri="{FF2B5EF4-FFF2-40B4-BE49-F238E27FC236}">
                <a16:creationId xmlns:a16="http://schemas.microsoft.com/office/drawing/2014/main" id="{C3000A36-BCDC-E841-9D24-3CE0873E0E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617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21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30A2F7D3-6F7C-9E4B-9E81-43DD3B6D69E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752600" y="2435711"/>
            <a:ext cx="6334472" cy="609600"/>
          </a:xfrm>
        </p:spPr>
        <p:txBody>
          <a:bodyPr/>
          <a:lstStyle/>
          <a:p>
            <a:pPr marL="1978025" indent="-1978025" algn="l" eaLnBrk="1" hangingPunct="1"/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Che cosa ha mostrato il video?</a:t>
            </a:r>
          </a:p>
        </p:txBody>
      </p:sp>
      <p:sp>
        <p:nvSpPr>
          <p:cNvPr id="20482" name="TextBox 3">
            <a:extLst>
              <a:ext uri="{FF2B5EF4-FFF2-40B4-BE49-F238E27FC236}">
                <a16:creationId xmlns:a16="http://schemas.microsoft.com/office/drawing/2014/main" id="{C5D7ACBE-D222-AE44-A04D-1B972E9F0E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676400"/>
            <a:ext cx="8229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800">
              <a:solidFill>
                <a:srgbClr val="0000FF"/>
              </a:solidFill>
              <a:latin typeface="Arial Black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b="1">
              <a:latin typeface="Arial Black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0483" name="Slide Number Placeholder 34">
            <a:extLst>
              <a:ext uri="{FF2B5EF4-FFF2-40B4-BE49-F238E27FC236}">
                <a16:creationId xmlns:a16="http://schemas.microsoft.com/office/drawing/2014/main" id="{29231C25-C5D4-B446-9531-17CDF5DFC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40C6401-011E-514C-A656-2733DBDB245C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it-IT" altLang="it-IT" sz="1400"/>
          </a:p>
        </p:txBody>
      </p:sp>
      <p:sp>
        <p:nvSpPr>
          <p:cNvPr id="20484" name="Footer Placeholder 9">
            <a:extLst>
              <a:ext uri="{FF2B5EF4-FFF2-40B4-BE49-F238E27FC236}">
                <a16:creationId xmlns:a16="http://schemas.microsoft.com/office/drawing/2014/main" id="{124B7DD2-336F-4845-AE0D-8335A8BF4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Daniela Valenti, 2024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1C63DF7F-1A8B-F24D-BC10-629CD19AED8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971600" y="486886"/>
            <a:ext cx="6846912" cy="609600"/>
          </a:xfrm>
        </p:spPr>
        <p:txBody>
          <a:bodyPr/>
          <a:lstStyle/>
          <a:p>
            <a:pPr marL="9525" indent="-9525" eaLnBrk="1" hangingPunct="1"/>
            <a:r>
              <a:rPr lang="it-IT" altLang="it-IT" sz="28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Per realizzare una simmetria assiale ribalto un piano trasparente </a:t>
            </a:r>
          </a:p>
        </p:txBody>
      </p:sp>
      <p:sp>
        <p:nvSpPr>
          <p:cNvPr id="21506" name="TextBox 3">
            <a:extLst>
              <a:ext uri="{FF2B5EF4-FFF2-40B4-BE49-F238E27FC236}">
                <a16:creationId xmlns:a16="http://schemas.microsoft.com/office/drawing/2014/main" id="{C3FD053E-DAB4-DF4B-B569-CB936E37A5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676400"/>
            <a:ext cx="8229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800">
              <a:solidFill>
                <a:srgbClr val="0000FF"/>
              </a:solidFill>
              <a:latin typeface="Arial Black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b="1">
              <a:latin typeface="Arial Black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1507" name="Slide Number Placeholder 34">
            <a:extLst>
              <a:ext uri="{FF2B5EF4-FFF2-40B4-BE49-F238E27FC236}">
                <a16:creationId xmlns:a16="http://schemas.microsoft.com/office/drawing/2014/main" id="{88B339CA-E8B1-F44E-BC4D-135C288F8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793EDC2-133B-B141-915D-219C33AE0A83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it-IT" altLang="it-IT" sz="1400"/>
          </a:p>
        </p:txBody>
      </p:sp>
      <p:sp>
        <p:nvSpPr>
          <p:cNvPr id="21508" name="Footer Placeholder 9">
            <a:extLst>
              <a:ext uri="{FF2B5EF4-FFF2-40B4-BE49-F238E27FC236}">
                <a16:creationId xmlns:a16="http://schemas.microsoft.com/office/drawing/2014/main" id="{0D6530B3-2B26-1049-8A6C-9731DAFF6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Daniela Valenti, 2024</a:t>
            </a:r>
          </a:p>
        </p:txBody>
      </p:sp>
      <p:sp>
        <p:nvSpPr>
          <p:cNvPr id="21509" name="TextBox 16">
            <a:extLst>
              <a:ext uri="{FF2B5EF4-FFF2-40B4-BE49-F238E27FC236}">
                <a16:creationId xmlns:a16="http://schemas.microsoft.com/office/drawing/2014/main" id="{D19A86EB-3435-4744-9825-60D346A28D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303942"/>
            <a:ext cx="83058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Per realizzare una simmetria assiale disegno una figura su un piano trasparente, dove è disegnato un piano cartesiano; poi ribalto il piano attorno ad  una bacchetta metallica (asse di simmetria).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Nel video </a:t>
            </a:r>
            <a:r>
              <a:rPr lang="it-IT" altLang="it-IT" sz="2400" b="1" dirty="0">
                <a:solidFill>
                  <a:srgbClr val="7030A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la bacchetta è sulla bisettrice </a:t>
            </a:r>
            <a:r>
              <a:rPr lang="it-IT" altLang="it-IT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altLang="it-IT" sz="2400" b="1" dirty="0">
                <a:solidFill>
                  <a:srgbClr val="7030A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del I e III quadrante.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it-IT" altLang="it-IT" sz="2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Osservo che la figura è cambiata, e, per descrivere che cosa è successo, fisso la situazione iniziale su un foglio di carta.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EC1DBC7-F8A1-AF23-6C71-B77103F43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8953" y="3612266"/>
            <a:ext cx="3544979" cy="308185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C77FB35A-B56B-7A4A-B1FC-B7E9BFF70C7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04800" y="381000"/>
            <a:ext cx="8382000" cy="609600"/>
          </a:xfrm>
        </p:spPr>
        <p:txBody>
          <a:bodyPr/>
          <a:lstStyle/>
          <a:p>
            <a:pPr marL="9525" indent="-9525" algn="l" eaLnBrk="1" hangingPunct="1"/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Osservo la simmetria assiale sul piano cartesiano per descriverla con equazioni</a:t>
            </a:r>
          </a:p>
        </p:txBody>
      </p:sp>
      <p:sp>
        <p:nvSpPr>
          <p:cNvPr id="22531" name="Slide Number Placeholder 34">
            <a:extLst>
              <a:ext uri="{FF2B5EF4-FFF2-40B4-BE49-F238E27FC236}">
                <a16:creationId xmlns:a16="http://schemas.microsoft.com/office/drawing/2014/main" id="{832F2716-D4DE-514D-9F09-22E24053F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CF2ABC1-917E-954A-865E-E08E5D5C8CA5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it-IT" altLang="it-IT" sz="1400"/>
          </a:p>
        </p:txBody>
      </p:sp>
      <p:sp>
        <p:nvSpPr>
          <p:cNvPr id="22532" name="Footer Placeholder 9">
            <a:extLst>
              <a:ext uri="{FF2B5EF4-FFF2-40B4-BE49-F238E27FC236}">
                <a16:creationId xmlns:a16="http://schemas.microsoft.com/office/drawing/2014/main" id="{E4E6988E-10A9-4F49-9118-961A24A0C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Daniela Valenti, 2024</a:t>
            </a:r>
          </a:p>
        </p:txBody>
      </p:sp>
      <p:pic>
        <p:nvPicPr>
          <p:cNvPr id="4" name="Picture 6" descr="Schermata 2013-07-04 a 09.14.18.png">
            <a:extLst>
              <a:ext uri="{FF2B5EF4-FFF2-40B4-BE49-F238E27FC236}">
                <a16:creationId xmlns:a16="http://schemas.microsoft.com/office/drawing/2014/main" id="{4FD36C9E-930D-DD5C-F2FE-305CC0F9BD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053" y="1283251"/>
            <a:ext cx="5714267" cy="5013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33">
            <a:extLst>
              <a:ext uri="{FF2B5EF4-FFF2-40B4-BE49-F238E27FC236}">
                <a16:creationId xmlns:a16="http://schemas.microsoft.com/office/drawing/2014/main" id="{CA61F6AC-FBC5-1B47-BAF6-6E395DD685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9592" y="476672"/>
            <a:ext cx="7416824" cy="1270000"/>
          </a:xfrm>
        </p:spPr>
        <p:txBody>
          <a:bodyPr/>
          <a:lstStyle/>
          <a:p>
            <a:pPr marL="2247900" indent="-2247900" algn="l" eaLnBrk="1" hangingPunct="1"/>
            <a:r>
              <a:rPr lang="it-IT" altLang="it-IT" sz="3200" b="1" dirty="0">
                <a:solidFill>
                  <a:srgbClr val="FF33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Simmetria e funzioni inverse. Attività</a:t>
            </a:r>
            <a:endParaRPr lang="it-IT" altLang="it-IT" sz="3200" b="1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3554" name="Slide Number Placeholder 10">
            <a:extLst>
              <a:ext uri="{FF2B5EF4-FFF2-40B4-BE49-F238E27FC236}">
                <a16:creationId xmlns:a16="http://schemas.microsoft.com/office/drawing/2014/main" id="{9E9CEBF2-E0E1-5A4E-986E-C051BC891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301EBBA-4F04-7F4D-8F05-3CDD7E620B49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it-IT" altLang="it-IT" sz="1400"/>
          </a:p>
        </p:txBody>
      </p:sp>
      <p:sp>
        <p:nvSpPr>
          <p:cNvPr id="23555" name="Footer Placeholder 11">
            <a:extLst>
              <a:ext uri="{FF2B5EF4-FFF2-40B4-BE49-F238E27FC236}">
                <a16:creationId xmlns:a16="http://schemas.microsoft.com/office/drawing/2014/main" id="{FE0B2403-5265-3749-90F2-9FD469912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7500" y="6172200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2024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2A199A41-42DD-2E4D-88FC-8DD492E012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672" y="2204864"/>
            <a:ext cx="568863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 dirty="0">
                <a:solidFill>
                  <a:srgbClr val="0000FF"/>
                </a:solidFill>
              </a:rPr>
              <a:t>Completa la scheda per lavorare con questa simmetria assiale. 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028">
            <a:extLst>
              <a:ext uri="{FF2B5EF4-FFF2-40B4-BE49-F238E27FC236}">
                <a16:creationId xmlns:a16="http://schemas.microsoft.com/office/drawing/2014/main" id="{67171A41-9A71-1148-BEF3-B07698DA34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1981200"/>
            <a:ext cx="8458200" cy="457200"/>
          </a:xfrm>
        </p:spPr>
        <p:txBody>
          <a:bodyPr/>
          <a:lstStyle/>
          <a:p>
            <a:pPr eaLnBrk="1" hangingPunct="1"/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Riflessioni sull’attività svolta</a:t>
            </a:r>
          </a:p>
        </p:txBody>
      </p:sp>
      <p:sp>
        <p:nvSpPr>
          <p:cNvPr id="24578" name="Rectangle 1032">
            <a:extLst>
              <a:ext uri="{FF2B5EF4-FFF2-40B4-BE49-F238E27FC236}">
                <a16:creationId xmlns:a16="http://schemas.microsoft.com/office/drawing/2014/main" id="{4F064C1D-0337-B544-A074-361109E2CA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4579" name="Rectangle 1034">
            <a:extLst>
              <a:ext uri="{FF2B5EF4-FFF2-40B4-BE49-F238E27FC236}">
                <a16:creationId xmlns:a16="http://schemas.microsoft.com/office/drawing/2014/main" id="{4CEE21FB-81A0-B74D-8325-CAA4D8525A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4580" name="Footer Placeholder 6">
            <a:extLst>
              <a:ext uri="{FF2B5EF4-FFF2-40B4-BE49-F238E27FC236}">
                <a16:creationId xmlns:a16="http://schemas.microsoft.com/office/drawing/2014/main" id="{DE1BE545-33DE-D641-B3B8-2A404A3A3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400800"/>
            <a:ext cx="29337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2024</a:t>
            </a:r>
          </a:p>
        </p:txBody>
      </p:sp>
      <p:sp>
        <p:nvSpPr>
          <p:cNvPr id="24581" name="Slide Number Placeholder 9">
            <a:extLst>
              <a:ext uri="{FF2B5EF4-FFF2-40B4-BE49-F238E27FC236}">
                <a16:creationId xmlns:a16="http://schemas.microsoft.com/office/drawing/2014/main" id="{89A7C8CF-69D8-C748-82A2-48257552F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817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96E819-01A0-1542-A6FF-6D971CBE0597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it-IT" altLang="it-IT" sz="14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Footer Placeholder 6">
            <a:extLst>
              <a:ext uri="{FF2B5EF4-FFF2-40B4-BE49-F238E27FC236}">
                <a16:creationId xmlns:a16="http://schemas.microsoft.com/office/drawing/2014/main" id="{F855CF8E-441D-0C4E-B470-E891B6FF2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400800"/>
            <a:ext cx="29337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2024</a:t>
            </a:r>
          </a:p>
        </p:txBody>
      </p:sp>
      <p:sp>
        <p:nvSpPr>
          <p:cNvPr id="26628" name="Slide Number Placeholder 9">
            <a:extLst>
              <a:ext uri="{FF2B5EF4-FFF2-40B4-BE49-F238E27FC236}">
                <a16:creationId xmlns:a16="http://schemas.microsoft.com/office/drawing/2014/main" id="{9EECE5CB-8BBD-DD46-B775-7AF3CB146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817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C054FDF-9F96-614A-BED3-DF7C94281021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it-IT" altLang="it-IT" sz="1400"/>
          </a:p>
        </p:txBody>
      </p:sp>
      <p:sp>
        <p:nvSpPr>
          <p:cNvPr id="26629" name="Title 10">
            <a:extLst>
              <a:ext uri="{FF2B5EF4-FFF2-40B4-BE49-F238E27FC236}">
                <a16:creationId xmlns:a16="http://schemas.microsoft.com/office/drawing/2014/main" id="{C5987981-3009-1A4C-851F-FCF816E28A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52750"/>
            <a:ext cx="8532440" cy="685800"/>
          </a:xfrm>
        </p:spPr>
        <p:txBody>
          <a:bodyPr/>
          <a:lstStyle/>
          <a:p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Equazioni della simmetria assiale</a:t>
            </a:r>
            <a:endParaRPr lang="it-IT" altLang="it-IT" sz="3200" b="1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2" name="Picture 10" descr="Schermata 2013-07-04 a 10.09.31.png">
            <a:extLst>
              <a:ext uri="{FF2B5EF4-FFF2-40B4-BE49-F238E27FC236}">
                <a16:creationId xmlns:a16="http://schemas.microsoft.com/office/drawing/2014/main" id="{17AC5439-0361-9DD8-66CB-4AAE2A1B3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838550"/>
            <a:ext cx="5040560" cy="5483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Custom 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32962</TotalTime>
  <Words>496</Words>
  <Application>Microsoft Macintosh PowerPoint</Application>
  <PresentationFormat>Presentazione su schermo (4:3)</PresentationFormat>
  <Paragraphs>85</Paragraphs>
  <Slides>20</Slides>
  <Notes>2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9" baseType="lpstr">
      <vt:lpstr>Abadi MT Condensed Extra Bold</vt:lpstr>
      <vt:lpstr>Arial</vt:lpstr>
      <vt:lpstr>Arial Black</vt:lpstr>
      <vt:lpstr>Arial Narrow</vt:lpstr>
      <vt:lpstr>Calibri</vt:lpstr>
      <vt:lpstr>Cambria Math</vt:lpstr>
      <vt:lpstr>Chalkboard</vt:lpstr>
      <vt:lpstr>Times New Roman</vt:lpstr>
      <vt:lpstr>Struttura predefinita</vt:lpstr>
      <vt:lpstr>Simmetria assiale e funzioni inverse</vt:lpstr>
      <vt:lpstr>Un primo video per esplorare il tema</vt:lpstr>
      <vt:lpstr>Video</vt:lpstr>
      <vt:lpstr>Che cosa ha mostrato il video?</vt:lpstr>
      <vt:lpstr>Per realizzare una simmetria assiale ribalto un piano trasparente </vt:lpstr>
      <vt:lpstr>Osservo la simmetria assiale sul piano cartesiano per descriverla con equazioni</vt:lpstr>
      <vt:lpstr>Simmetria e funzioni inverse. Attività</vt:lpstr>
      <vt:lpstr>Riflessioni sull’attività svolta</vt:lpstr>
      <vt:lpstr>Equazioni della simmetria assiale</vt:lpstr>
      <vt:lpstr>Trasformare curve con le equazioni di una simmetria  </vt:lpstr>
      <vt:lpstr>Trasformare curve con le equazioni di una simmetria  </vt:lpstr>
      <vt:lpstr>Trasformare curve con le equazioni di una simmetria  </vt:lpstr>
      <vt:lpstr>Curva simmetrica rispetto alla bisettrice b </vt:lpstr>
      <vt:lpstr>Curve simmetriche, funzioni e formule </vt:lpstr>
      <vt:lpstr>Linguaggio matematico: funzione inversa </vt:lpstr>
      <vt:lpstr>Ma per y=x^2 hai trovato</vt:lpstr>
      <vt:lpstr>Come posso arrivare alla funzione inversa?</vt:lpstr>
      <vt:lpstr>Guida la più recente definizione di funzione</vt:lpstr>
      <vt:lpstr>Da y=x^2 alla sua funzione inversa</vt:lpstr>
      <vt:lpstr>Definizioni e simboli coerenti con  la più recente definizione di funzione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Approssimazioni Concorso</dc:title>
  <dc:subject/>
  <dc:creator>Io</dc:creator>
  <cp:keywords/>
  <dc:description/>
  <cp:lastModifiedBy>Microsoft Office User</cp:lastModifiedBy>
  <cp:revision>1144</cp:revision>
  <cp:lastPrinted>2023-09-23T07:39:01Z</cp:lastPrinted>
  <dcterms:created xsi:type="dcterms:W3CDTF">2013-07-04T17:24:51Z</dcterms:created>
  <dcterms:modified xsi:type="dcterms:W3CDTF">2024-10-18T16:40:05Z</dcterms:modified>
  <cp:category/>
</cp:coreProperties>
</file>