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90" r:id="rId2"/>
    <p:sldId id="496" r:id="rId3"/>
    <p:sldId id="489" r:id="rId4"/>
    <p:sldId id="441" r:id="rId5"/>
    <p:sldId id="483" r:id="rId6"/>
    <p:sldId id="471" r:id="rId7"/>
    <p:sldId id="484" r:id="rId8"/>
    <p:sldId id="480" r:id="rId9"/>
    <p:sldId id="482" r:id="rId10"/>
    <p:sldId id="485" r:id="rId11"/>
    <p:sldId id="486" r:id="rId12"/>
    <p:sldId id="487" r:id="rId13"/>
    <p:sldId id="475" r:id="rId14"/>
    <p:sldId id="505" r:id="rId15"/>
    <p:sldId id="507" r:id="rId16"/>
    <p:sldId id="490" r:id="rId17"/>
    <p:sldId id="491" r:id="rId18"/>
    <p:sldId id="467" r:id="rId19"/>
    <p:sldId id="501" r:id="rId20"/>
    <p:sldId id="508" r:id="rId21"/>
    <p:sldId id="509" r:id="rId22"/>
    <p:sldId id="510" r:id="rId23"/>
    <p:sldId id="466" r:id="rId24"/>
    <p:sldId id="449" r:id="rId25"/>
    <p:sldId id="513" r:id="rId26"/>
    <p:sldId id="512" r:id="rId27"/>
  </p:sldIdLst>
  <p:sldSz cx="9144000" cy="6858000" type="screen4x3"/>
  <p:notesSz cx="6650038" cy="97837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C080925-22F2-6946-A8B2-7EDB669FEDE0}">
          <p14:sldIdLst>
            <p14:sldId id="390"/>
            <p14:sldId id="496"/>
            <p14:sldId id="489"/>
            <p14:sldId id="441"/>
            <p14:sldId id="483"/>
            <p14:sldId id="471"/>
            <p14:sldId id="484"/>
            <p14:sldId id="480"/>
            <p14:sldId id="482"/>
            <p14:sldId id="485"/>
            <p14:sldId id="486"/>
            <p14:sldId id="487"/>
            <p14:sldId id="475"/>
            <p14:sldId id="505"/>
            <p14:sldId id="507"/>
            <p14:sldId id="490"/>
            <p14:sldId id="491"/>
            <p14:sldId id="467"/>
          </p14:sldIdLst>
        </p14:section>
        <p14:section name="Sezione senza titolo" id="{088AECA3-F661-B34C-A260-0C7B466F66F5}">
          <p14:sldIdLst>
            <p14:sldId id="501"/>
            <p14:sldId id="508"/>
            <p14:sldId id="509"/>
            <p14:sldId id="510"/>
            <p14:sldId id="466"/>
            <p14:sldId id="449"/>
            <p14:sldId id="513"/>
            <p14:sldId id="5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1">
          <p15:clr>
            <a:srgbClr val="A4A3A4"/>
          </p15:clr>
        </p15:guide>
        <p15:guide id="2" pos="209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0001D1"/>
    <a:srgbClr val="FFEFEC"/>
    <a:srgbClr val="FFFBEF"/>
    <a:srgbClr val="0057DD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580"/>
  </p:normalViewPr>
  <p:slideViewPr>
    <p:cSldViewPr>
      <p:cViewPr varScale="1">
        <p:scale>
          <a:sx n="138" d="100"/>
          <a:sy n="138" d="100"/>
        </p:scale>
        <p:origin x="320" y="176"/>
      </p:cViewPr>
      <p:guideLst>
        <p:guide orient="horz" pos="1632"/>
        <p:guide pos="2880"/>
      </p:guideLst>
    </p:cSldViewPr>
  </p:slideViewPr>
  <p:outlineViewPr>
    <p:cViewPr>
      <p:scale>
        <a:sx n="33" d="100"/>
        <a:sy n="33" d="100"/>
      </p:scale>
      <p:origin x="344" y="450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3248" y="-120"/>
      </p:cViewPr>
      <p:guideLst>
        <p:guide orient="horz" pos="3081"/>
        <p:guide pos="209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7.xml"/><Relationship Id="rId1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582FF3-C5FA-C543-8B41-E475C04A2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78464-C4DD-7B4B-A268-718E7AC711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2F7CE3-0A9A-0142-8B18-CF0FFB51B447}" type="datetime1">
              <a:rPr lang="it-IT" altLang="it-IT"/>
              <a:pPr/>
              <a:t>16/10/24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7FDBE-D416-DE4A-BD91-26EE5F5232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96FCD-BB9D-8E4E-8FC9-CBBC7630D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32AECD-CEFC-BB42-813E-0A6778B5D5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6693C6-F851-6544-8FE7-921F7C239E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04A96-6464-C247-972B-30406A8EE0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DBBE8-A2E1-1B4B-BDD6-EE9DD3A471DF}" type="datetime1">
              <a:rPr lang="it-IT" altLang="it-IT"/>
              <a:pPr/>
              <a:t>16/10/24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BF256E5-441E-7C44-87AD-2AB0C3640B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D07A0BF-7C5A-7740-A93F-9F0B8085BF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E09A2-E195-5540-AAE3-CF6836F05D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558C1-6E06-CB4C-838C-2931FA5AC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1CADD7-A45D-764D-8540-7B8BD5AD8C5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82D09EC-B08D-F149-B906-B736FDD973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9C7E2332-47A2-7143-BD94-30136E045B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79F27AD4-FBA1-BA4E-8A3E-3D4507FEA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F7704F8-4CB5-5C48-8AB2-1A7A59F6CA1C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61236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CADD7-A45D-764D-8540-7B8BD5AD8C58}" type="slidenum">
              <a:rPr lang="it-IT" altLang="it-IT" smtClean="0"/>
              <a:pPr/>
              <a:t>25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2199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CADD7-A45D-764D-8540-7B8BD5AD8C58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631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A8DBB4-2D80-6440-ADAC-D78199126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DA961-B10A-0145-B702-82FBBB73EE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6206DA-CCFE-7849-8265-25F6A23E59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2E5C1-71CB-CE42-98F1-EE56CB1BB89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239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CFD036-63EA-3240-9B7E-9DC4829EAF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AAC09D-EC3F-DF45-9804-F18E2D344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8C85D3-7C71-FA44-8AED-E80DC3397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D4C90-4B5E-8140-8FD5-B3E2133EC2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944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B584BC-65F0-7D4F-8AFF-4019BAE6E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2B8154-44AC-E745-B52C-BC28BACCDB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39EDC2-54D7-0342-9558-8FEA3D315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870AF-CD82-CA4C-9B55-CF20068DE44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816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160FD3-56E5-EB4C-954E-A4285ACA2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FC9D1B-B6A7-4C48-9EA9-583D86776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D2E32-63CA-9948-8830-EC987DBE0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CAC35-D3F9-304B-B680-9D286C6444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30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21952CF-4E61-9049-9D9D-9AC63834D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227D1A5-91ED-AF4D-87C0-F0F197EC3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F01D5F1-158F-4743-8941-8C6BD8817C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C93E2-7A03-DA48-9250-203E8C9F751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9927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215500-0F88-E74B-964A-D275B8B15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5CEB76-C276-0349-BC58-23D438FA4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1D237EF-9CD2-4E47-9F5C-39A6F9D2C4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F188E-935D-ED47-96B4-1670F9CEAD6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85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36261-FD73-2A40-A686-1B9274C64C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5E228E-939A-264E-9916-601530096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1C787C-7D2E-FC4C-9012-7F9680690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0BBF83-075C-FB40-A5B1-F6FCCB8CC32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971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A495E6-BD5A-BE41-A433-BCAF7F8A7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B66B6-6C3C-7442-AD2F-C1F11A988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9CA1AF-3B8C-DA46-ACDD-467DF20A49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2B7D-60D6-BD44-8397-710F7C901F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920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E280F-9864-A642-A717-4C1531CB5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A5686-CF76-144C-8F86-1AFAFBED1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984DA-0D02-3240-B7ED-B58948C2A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0F38B-458F-A04B-854D-1F9AA1833D0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685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796EE7-9FCE-9443-B227-82E51D486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071C1B-43C3-924A-B8E4-ADD17C7A5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7DEBBA-1DF3-2848-B23B-8706762459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F5245-76B6-364F-8304-834B1351821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1443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D6A86F-E297-0B47-8B4E-FFCEEFDCE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C883E1-39D7-814D-90E9-7C4E7B901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10D110-71E1-964D-B2CB-81A33BCB0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9BDCF-A543-D948-9FB3-80CCC7BB46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733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0701AA-CBEE-E74E-BE48-62AD7ACCD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C07966-3C2A-804E-B97D-6952248DB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32974C6-A733-E847-AC36-ACE63ED5B8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926D-378A-2844-A0DA-2BC781352B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90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F22A40-7C44-7145-B100-8720A8517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56909-1E1A-B148-BD3D-54CC85353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AC8B7-7853-464B-B9D4-D0A1279DC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D25A8-2069-2842-989F-C6BE240CFD7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027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CF5A38-A31B-1140-ADBA-CD365A7A0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CE3F44-46BD-454C-88DC-07674FCA92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13100C-9378-7D43-BEC0-86E126C6B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94EE2-33D6-1542-ADBA-4BC215ADEC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627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7F8D21-CB06-A34B-877A-2B8AE32AB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77AEAD-A409-6146-82F4-1C5A1EAA4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0EAE32-21A6-124A-B230-6ED727F69F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it-IT" altLang="it-IT"/>
              <a:t>gennaio 2013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0B40ABF-A85E-224E-9A10-5D0C3168DB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2024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472B42-AF59-DA40-8225-F2AE5584497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349ADAA-92D4-4448-80D9-CA4C82610C4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12817EC-9150-A24A-ACD3-87679B76C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590800"/>
            <a:ext cx="8686800" cy="762000"/>
          </a:xfrm>
        </p:spPr>
        <p:txBody>
          <a:bodyPr/>
          <a:lstStyle/>
          <a:p>
            <a:pPr eaLnBrk="1" hangingPunct="1"/>
            <a:r>
              <a:rPr lang="it-IT" altLang="it-IT" sz="4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Traslazioni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3BB0BB-34F8-E94E-88F3-C69FA0BE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BFD97CA-0250-7D46-AF5F-C8ACE4B793B1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4F6AC401-2135-3747-9F7B-8FCF81F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76420"/>
            <a:ext cx="9144000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29423" y="633712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 dirty="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88668"/>
            <a:ext cx="3505200" cy="3693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5AC744B-965B-894F-B703-A332247784BB}"/>
              </a:ext>
            </a:extLst>
          </p:cNvPr>
          <p:cNvSpPr txBox="1"/>
          <p:nvPr/>
        </p:nvSpPr>
        <p:spPr>
          <a:xfrm>
            <a:off x="514904" y="977864"/>
            <a:ext cx="3913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1D1"/>
                </a:solidFill>
              </a:rPr>
              <a:t>Esempio numerico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9E0F0B-60B3-BB41-9335-3144A6009E14}"/>
              </a:ext>
            </a:extLst>
          </p:cNvPr>
          <p:cNvSpPr txBox="1"/>
          <p:nvPr/>
        </p:nvSpPr>
        <p:spPr>
          <a:xfrm>
            <a:off x="-7058" y="5468154"/>
            <a:ext cx="8870081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0057DD"/>
                </a:solidFill>
              </a:rPr>
              <a:t>La traslazione porta </a:t>
            </a:r>
            <a:r>
              <a:rPr lang="it-IT" sz="2600" b="1" dirty="0">
                <a:solidFill>
                  <a:srgbClr val="FF0000"/>
                </a:solidFill>
              </a:rPr>
              <a:t>O(0,0) </a:t>
            </a:r>
            <a:r>
              <a:rPr lang="it-IT" sz="2600" b="1" dirty="0">
                <a:solidFill>
                  <a:srgbClr val="0057DD"/>
                </a:solidFill>
              </a:rPr>
              <a:t>in </a:t>
            </a:r>
            <a:r>
              <a:rPr lang="it-IT" sz="2600" b="1" dirty="0"/>
              <a:t>O’(4, 3). </a:t>
            </a:r>
          </a:p>
          <a:p>
            <a:pPr algn="ctr"/>
            <a:r>
              <a:rPr lang="it-IT" sz="2600" b="1" dirty="0">
                <a:solidFill>
                  <a:srgbClr val="0057DD"/>
                </a:solidFill>
              </a:rPr>
              <a:t>Aggiunge </a:t>
            </a:r>
            <a:r>
              <a:rPr lang="it-IT" sz="2600" b="1" dirty="0">
                <a:solidFill>
                  <a:srgbClr val="FF0000"/>
                </a:solidFill>
              </a:rPr>
              <a:t>4</a:t>
            </a:r>
            <a:r>
              <a:rPr lang="it-IT" sz="2600" b="1" dirty="0">
                <a:solidFill>
                  <a:srgbClr val="0057DD"/>
                </a:solidFill>
              </a:rPr>
              <a:t> alle ascisse e </a:t>
            </a:r>
            <a:r>
              <a:rPr lang="it-IT" sz="2600" b="1" dirty="0">
                <a:solidFill>
                  <a:srgbClr val="FF0000"/>
                </a:solidFill>
              </a:rPr>
              <a:t>3</a:t>
            </a:r>
            <a:r>
              <a:rPr lang="it-IT" sz="2600" b="1" dirty="0">
                <a:solidFill>
                  <a:srgbClr val="0057DD"/>
                </a:solidFill>
              </a:rPr>
              <a:t> alle ordinate di tutti punti. 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D7F01BA-1734-9A31-3C17-9C5504D6E289}"/>
              </a:ext>
            </a:extLst>
          </p:cNvPr>
          <p:cNvGrpSpPr/>
          <p:nvPr/>
        </p:nvGrpSpPr>
        <p:grpSpPr>
          <a:xfrm>
            <a:off x="114351" y="1012249"/>
            <a:ext cx="8856221" cy="4359134"/>
            <a:chOff x="114351" y="1012249"/>
            <a:chExt cx="8856221" cy="43591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06A1D928-DABE-2E44-A452-A03EAA4310AA}"/>
                    </a:ext>
                  </a:extLst>
                </p:cNvPr>
                <p:cNvSpPr txBox="1"/>
                <p:nvPr/>
              </p:nvSpPr>
              <p:spPr>
                <a:xfrm>
                  <a:off x="4825696" y="1590377"/>
                  <a:ext cx="3919356" cy="12168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400" b="1" dirty="0"/>
                    <a:t>Nel piano nero che trasla</a:t>
                  </a:r>
                </a:p>
                <a:p>
                  <a14:m>
                    <m:oMath xmlns:m="http://schemas.openxmlformats.org/officeDocument/2006/math"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𝑶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it-IT" sz="2200" b="1" dirty="0"/>
                    <a:t>      </a:t>
                  </a:r>
                  <a14:m>
                    <m:oMath xmlns:m="http://schemas.openxmlformats.org/officeDocument/2006/math"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sz="22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2200" b="1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2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it-IT" sz="2200" b="1" dirty="0"/>
                </a:p>
              </p:txBody>
            </p:sp>
          </mc:Choice>
          <mc:Fallback xmlns="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06A1D928-DABE-2E44-A452-A03EAA4310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5696" y="1590377"/>
                  <a:ext cx="3919356" cy="1216872"/>
                </a:xfrm>
                <a:prstGeom prst="rect">
                  <a:avLst/>
                </a:prstGeom>
                <a:blipFill>
                  <a:blip r:embed="rId2"/>
                  <a:stretch>
                    <a:fillRect l="-27832" t="-108247" r="-971" b="-1979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456D370B-C5CC-AD44-970C-A2759CB7CA59}"/>
                    </a:ext>
                  </a:extLst>
                </p:cNvPr>
                <p:cNvSpPr/>
                <p:nvPr/>
              </p:nvSpPr>
              <p:spPr>
                <a:xfrm>
                  <a:off x="4825696" y="2877987"/>
                  <a:ext cx="4144876" cy="118609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2200" b="1" dirty="0">
                      <a:solidFill>
                        <a:srgbClr val="FF0000"/>
                      </a:solidFill>
                    </a:rPr>
                    <a:t>Nel piano rosso fisso</a:t>
                  </a:r>
                </a:p>
                <a:p>
                  <a14:m>
                    <m:oMath xmlns:m="http://schemas.openxmlformats.org/officeDocument/2006/math">
                      <m:r>
                        <a:rPr lang="it-IT" sz="2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it-IT" sz="2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2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it-IT" sz="2200" b="1" dirty="0">
                      <a:solidFill>
                        <a:srgbClr val="FF0000"/>
                      </a:solidFill>
                    </a:rPr>
                    <a:t>    </a:t>
                  </a:r>
                  <a14:m>
                    <m:oMath xmlns:m="http://schemas.openxmlformats.org/officeDocument/2006/math">
                      <m:r>
                        <a:rPr lang="it-IT" sz="2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it-IT" sz="2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begChr m:val="{"/>
                          <m:endChr m:val=""/>
                          <m:ctrlPr>
                            <a:rPr lang="it-IT" sz="2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2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2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sz="22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it-IT" sz="2200" b="1" dirty="0"/>
                </a:p>
              </p:txBody>
            </p:sp>
          </mc:Choice>
          <mc:Fallback xmlns=""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456D370B-C5CC-AD44-970C-A2759CB7CA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5696" y="2877987"/>
                  <a:ext cx="4144876" cy="1186094"/>
                </a:xfrm>
                <a:prstGeom prst="rect">
                  <a:avLst/>
                </a:prstGeom>
                <a:blipFill>
                  <a:blip r:embed="rId3"/>
                  <a:stretch>
                    <a:fillRect l="-24465" t="-111579" b="-2021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4591D6B8-1AC0-AB40-BC5C-ABA2A372C12B}"/>
                    </a:ext>
                  </a:extLst>
                </p:cNvPr>
                <p:cNvSpPr txBox="1"/>
                <p:nvPr/>
              </p:nvSpPr>
              <p:spPr>
                <a:xfrm>
                  <a:off x="5226156" y="4180544"/>
                  <a:ext cx="2654087" cy="1190839"/>
                </a:xfrm>
                <a:prstGeom prst="rect">
                  <a:avLst/>
                </a:prstGeom>
                <a:solidFill>
                  <a:srgbClr val="FFFBEF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it-IT" sz="3200" b="1" i="1" smtClean="0">
                                <a:solidFill>
                                  <a:srgbClr val="0001D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it-IT" sz="3200" b="1" i="1" smtClean="0">
                                          <a:solidFill>
                                            <a:srgbClr val="0001D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sz="3200" b="1" i="1" smtClean="0">
                                          <a:solidFill>
                                            <a:srgbClr val="0001D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it-IT" sz="3200" b="1" i="1" smtClean="0">
                                          <a:solidFill>
                                            <a:srgbClr val="0001D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7"/>
                                    </m:rP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it-IT" sz="3200" b="1" i="1" smtClean="0">
                                          <a:solidFill>
                                            <a:srgbClr val="0001D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3200" b="1" i="1" smtClean="0">
                                          <a:solidFill>
                                            <a:srgbClr val="0001D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  <m:sup>
                                      <m:r>
                                        <a:rPr lang="it-IT" sz="3200" b="1" i="1" smtClean="0">
                                          <a:solidFill>
                                            <a:srgbClr val="0001D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3200" b="1" i="1" smtClean="0">
                                      <a:solidFill>
                                        <a:srgbClr val="0001D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it-IT" sz="3200" b="1" dirty="0"/>
                </a:p>
              </p:txBody>
            </p:sp>
          </mc:Choice>
          <mc:Fallback xmlns="">
            <p:sp>
              <p:nvSpPr>
                <p:cNvPr id="17" name="CasellaDiTesto 16">
                  <a:extLst>
                    <a:ext uri="{FF2B5EF4-FFF2-40B4-BE49-F238E27FC236}">
                      <a16:creationId xmlns:a16="http://schemas.microsoft.com/office/drawing/2014/main" id="{4591D6B8-1AC0-AB40-BC5C-ABA2A372C1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6156" y="4180544"/>
                  <a:ext cx="2654087" cy="1190839"/>
                </a:xfrm>
                <a:prstGeom prst="rect">
                  <a:avLst/>
                </a:prstGeom>
                <a:blipFill>
                  <a:blip r:embed="rId4"/>
                  <a:stretch>
                    <a:fillRect l="-69524" t="-207447" b="-29787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B29C3DE6-0692-B92C-DAE7-23094453C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396"/>
            <a:stretch/>
          </p:blipFill>
          <p:spPr>
            <a:xfrm>
              <a:off x="114351" y="1706362"/>
              <a:ext cx="4577100" cy="3628628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E9D9401-8E91-536C-C10D-2C3D43A604BD}"/>
                </a:ext>
              </a:extLst>
            </p:cNvPr>
            <p:cNvSpPr txBox="1"/>
            <p:nvPr/>
          </p:nvSpPr>
          <p:spPr>
            <a:xfrm>
              <a:off x="5262623" y="1012249"/>
              <a:ext cx="3600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 b="1" dirty="0">
                  <a:solidFill>
                    <a:srgbClr val="0001D1"/>
                  </a:solidFill>
                </a:rPr>
                <a:t>Leggo le coordinate: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94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964" y="6516870"/>
            <a:ext cx="44239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54241" y="6488896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220"/>
            <a:ext cx="8229600" cy="749016"/>
          </a:xfrm>
        </p:spPr>
        <p:txBody>
          <a:bodyPr/>
          <a:lstStyle/>
          <a:p>
            <a:r>
              <a:rPr lang="it-IT" sz="3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Equazioni di una traslazione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C1703B7-D989-D343-B46F-CDF410BCE984}"/>
                  </a:ext>
                </a:extLst>
              </p:cNvPr>
              <p:cNvSpPr txBox="1"/>
              <p:nvPr/>
            </p:nvSpPr>
            <p:spPr>
              <a:xfrm>
                <a:off x="4905799" y="2681502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EC1703B7-D989-D343-B46F-CDF410BCE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799" y="2681502"/>
                <a:ext cx="2654087" cy="1190839"/>
              </a:xfrm>
              <a:prstGeom prst="rect">
                <a:avLst/>
              </a:prstGeom>
              <a:blipFill>
                <a:blip r:embed="rId2"/>
                <a:stretch>
                  <a:fillRect l="-69524" t="-207447" b="-2978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ABD5EB-E9C1-BF48-BF2A-8EB52923BF10}"/>
              </a:ext>
            </a:extLst>
          </p:cNvPr>
          <p:cNvSpPr txBox="1"/>
          <p:nvPr/>
        </p:nvSpPr>
        <p:spPr>
          <a:xfrm>
            <a:off x="3437058" y="834569"/>
            <a:ext cx="212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1D1"/>
                </a:solidFill>
              </a:rPr>
              <a:t>In generale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E6385A-231E-4248-ADA3-D26D0B96C0FD}"/>
              </a:ext>
            </a:extLst>
          </p:cNvPr>
          <p:cNvSpPr txBox="1"/>
          <p:nvPr/>
        </p:nvSpPr>
        <p:spPr>
          <a:xfrm>
            <a:off x="161579" y="5493935"/>
            <a:ext cx="867317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>
                <a:solidFill>
                  <a:srgbClr val="0057DD"/>
                </a:solidFill>
              </a:rPr>
              <a:t>La traslazione porta </a:t>
            </a:r>
            <a:r>
              <a:rPr lang="it-IT" sz="2600" b="1" dirty="0">
                <a:solidFill>
                  <a:srgbClr val="FF0000"/>
                </a:solidFill>
                <a:cs typeface="Arial" panose="020B0604020202020204" pitchFamily="34" charset="0"/>
              </a:rPr>
              <a:t>O(0,0) </a:t>
            </a:r>
            <a:r>
              <a:rPr lang="it-IT" sz="2600" b="1" dirty="0">
                <a:solidFill>
                  <a:srgbClr val="0057DD"/>
                </a:solidFill>
              </a:rPr>
              <a:t>in </a:t>
            </a:r>
            <a:r>
              <a:rPr lang="it-IT" sz="2600" b="1" dirty="0"/>
              <a:t>O’(</a:t>
            </a:r>
            <a:r>
              <a:rPr lang="it-IT" sz="2600" b="1" dirty="0" err="1"/>
              <a:t>p</a:t>
            </a:r>
            <a:r>
              <a:rPr lang="it-IT" sz="2600" b="1" dirty="0"/>
              <a:t>, </a:t>
            </a:r>
            <a:r>
              <a:rPr lang="it-IT" sz="2600" b="1" dirty="0" err="1"/>
              <a:t>q</a:t>
            </a:r>
            <a:r>
              <a:rPr lang="it-IT" sz="2600" b="1" dirty="0"/>
              <a:t>). </a:t>
            </a:r>
          </a:p>
          <a:p>
            <a:pPr algn="ctr"/>
            <a:r>
              <a:rPr lang="it-IT" sz="2600" b="1" dirty="0">
                <a:solidFill>
                  <a:srgbClr val="0057DD"/>
                </a:solidFill>
              </a:rPr>
              <a:t>Aggiunge </a:t>
            </a:r>
            <a:r>
              <a:rPr lang="it-IT" sz="2600" b="1" dirty="0" err="1">
                <a:solidFill>
                  <a:srgbClr val="FF0000"/>
                </a:solidFill>
              </a:rPr>
              <a:t>p</a:t>
            </a:r>
            <a:r>
              <a:rPr lang="it-IT" sz="2600" b="1" dirty="0">
                <a:solidFill>
                  <a:srgbClr val="0057DD"/>
                </a:solidFill>
              </a:rPr>
              <a:t> alle ascisse e </a:t>
            </a:r>
            <a:r>
              <a:rPr lang="it-IT" sz="2600" b="1" dirty="0" err="1">
                <a:solidFill>
                  <a:srgbClr val="FF0000"/>
                </a:solidFill>
              </a:rPr>
              <a:t>q</a:t>
            </a:r>
            <a:r>
              <a:rPr lang="it-IT" sz="2600" b="1" dirty="0">
                <a:solidFill>
                  <a:srgbClr val="0057DD"/>
                </a:solidFill>
              </a:rPr>
              <a:t> alle ordinate di tutti punti.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1DD9D1-ACA0-03C4-036E-711EBEEF8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06948"/>
            <a:ext cx="4510263" cy="39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833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4" y="332656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Altro esempio di traslazione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255577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/>
              <a:t>Daniela Valenti,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/>
              <p:nvPr/>
            </p:nvSpPr>
            <p:spPr>
              <a:xfrm>
                <a:off x="714466" y="2804893"/>
                <a:ext cx="1584176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it-IT" sz="32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200" b="1" i="0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C78BE66-6035-AB40-8530-B19162AFD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66" y="2804893"/>
                <a:ext cx="1584176" cy="1077218"/>
              </a:xfrm>
              <a:prstGeom prst="rect">
                <a:avLst/>
              </a:prstGeom>
              <a:blipFill>
                <a:blip r:embed="rId2"/>
                <a:stretch>
                  <a:fillRect l="-1600" r="-800" b="-81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/>
              <p:nvPr/>
            </p:nvSpPr>
            <p:spPr>
              <a:xfrm>
                <a:off x="103429" y="4136669"/>
                <a:ext cx="3243471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+(−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+(−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it-IT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286579-E633-4F47-86A6-F0B15FB95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9" y="4136669"/>
                <a:ext cx="3243471" cy="1190839"/>
              </a:xfrm>
              <a:prstGeom prst="rect">
                <a:avLst/>
              </a:prstGeom>
              <a:blipFill>
                <a:blip r:embed="rId3"/>
                <a:stretch>
                  <a:fillRect l="-58203" t="-204211" r="-78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/>
              <p:nvPr/>
            </p:nvSpPr>
            <p:spPr>
              <a:xfrm>
                <a:off x="4548471" y="5484568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BEEF0BE-729A-954D-9D4C-5A70C2829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71" y="5484568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9524" t="-207447" b="-2968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2A23BFA-73C8-EE4C-8931-0EC864E1092A}"/>
                  </a:ext>
                </a:extLst>
              </p:cNvPr>
              <p:cNvSpPr txBox="1"/>
              <p:nvPr/>
            </p:nvSpPr>
            <p:spPr>
              <a:xfrm>
                <a:off x="179511" y="1491781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𝒒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E2A23BFA-73C8-EE4C-8931-0EC864E10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1491781"/>
                <a:ext cx="2654087" cy="1190839"/>
              </a:xfrm>
              <a:prstGeom prst="rect">
                <a:avLst/>
              </a:prstGeom>
              <a:blipFill>
                <a:blip r:embed="rId5"/>
                <a:stretch>
                  <a:fillRect l="-67299" t="-205263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6F876F86-2DD3-5276-365D-99E1045FA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995557"/>
            <a:ext cx="5005544" cy="43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2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7491012-E79E-6B45-87E1-6C6DC5EA7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960" y="466618"/>
            <a:ext cx="8668072" cy="84239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Traslazioni. Attività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FFEA0E-79B4-D646-A506-2324A172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46FBD0-B779-A44C-AD71-8C812152AA14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C04366BA-D299-9D47-B2DD-F8668B64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67121A-93F0-5C4B-B74D-E0A05F5B5F79}"/>
              </a:ext>
            </a:extLst>
          </p:cNvPr>
          <p:cNvSpPr txBox="1"/>
          <p:nvPr/>
        </p:nvSpPr>
        <p:spPr>
          <a:xfrm>
            <a:off x="421745" y="1502118"/>
            <a:ext cx="7750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Su un piano che trasla posso disegnare poligoni, ma anche grafici di rette, parabole, circonferenze, 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5612B34-C4CC-9F4B-8A89-5A82C5CAF606}"/>
              </a:ext>
            </a:extLst>
          </p:cNvPr>
          <p:cNvSpPr txBox="1"/>
          <p:nvPr/>
        </p:nvSpPr>
        <p:spPr>
          <a:xfrm>
            <a:off x="314110" y="3016781"/>
            <a:ext cx="7965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</a:rPr>
              <a:t>Completa la scheda per scoprire gli effetti di una traslazione su poligoni e grafici.  </a:t>
            </a:r>
          </a:p>
        </p:txBody>
      </p:sp>
    </p:spTree>
    <p:extLst>
      <p:ext uri="{BB962C8B-B14F-4D97-AF65-F5344CB8AC3E}">
        <p14:creationId xmlns:p14="http://schemas.microsoft.com/office/powerpoint/2010/main" val="1500021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7491012-E79E-6B45-87E1-6C6DC5EA7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8668072" cy="84239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Riflessioni sull’attività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FFEA0E-79B4-D646-A506-2324A172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46FBD0-B779-A44C-AD71-8C812152AA14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C04366BA-D299-9D47-B2DD-F8668B64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</p:spTree>
    <p:extLst>
      <p:ext uri="{BB962C8B-B14F-4D97-AF65-F5344CB8AC3E}">
        <p14:creationId xmlns:p14="http://schemas.microsoft.com/office/powerpoint/2010/main" val="153917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7491012-E79E-6B45-87E1-6C6DC5EA7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8668072" cy="842392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0001D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Traslazioni e poligoni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FFEA0E-79B4-D646-A506-2324A172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46FBD0-B779-A44C-AD71-8C812152AA14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C04366BA-D299-9D47-B2DD-F8668B64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</p:spTree>
    <p:extLst>
      <p:ext uri="{BB962C8B-B14F-4D97-AF65-F5344CB8AC3E}">
        <p14:creationId xmlns:p14="http://schemas.microsoft.com/office/powerpoint/2010/main" val="200978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2">
            <a:extLst>
              <a:ext uri="{FF2B5EF4-FFF2-40B4-BE49-F238E27FC236}">
                <a16:creationId xmlns:a16="http://schemas.microsoft.com/office/drawing/2014/main" id="{A682CAE0-B39B-2740-8ABA-C96743C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7" name="Rectangle 1034">
            <a:extLst>
              <a:ext uri="{FF2B5EF4-FFF2-40B4-BE49-F238E27FC236}">
                <a16:creationId xmlns:a16="http://schemas.microsoft.com/office/drawing/2014/main" id="{2E985C79-CD28-5748-8810-E305AD0A9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8" name="Footer Placeholder 6">
            <a:extLst>
              <a:ext uri="{FF2B5EF4-FFF2-40B4-BE49-F238E27FC236}">
                <a16:creationId xmlns:a16="http://schemas.microsoft.com/office/drawing/2014/main" id="{4E4A7C43-F0CD-CA4D-9CAD-9E414943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1880" y="6531695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36869" name="Slide Number Placeholder 9">
            <a:extLst>
              <a:ext uri="{FF2B5EF4-FFF2-40B4-BE49-F238E27FC236}">
                <a16:creationId xmlns:a16="http://schemas.microsoft.com/office/drawing/2014/main" id="{64EE49E2-235A-0441-A06E-17AA80E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81ECA9-1AA4-654B-A97C-751A622B97F3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36870" name="Title 10">
            <a:extLst>
              <a:ext uri="{FF2B5EF4-FFF2-40B4-BE49-F238E27FC236}">
                <a16:creationId xmlns:a16="http://schemas.microsoft.com/office/drawing/2014/main" id="{7F22CF70-B342-5B4D-8887-FC197CDE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00" y="823751"/>
            <a:ext cx="7924800" cy="685800"/>
          </a:xfrm>
        </p:spPr>
        <p:txBody>
          <a:bodyPr/>
          <a:lstStyle/>
          <a:p>
            <a:pPr marL="355600" indent="-35560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1a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5BB12501-B948-F63D-9FF6-0F00BADE9689}"/>
              </a:ext>
            </a:extLst>
          </p:cNvPr>
          <p:cNvGrpSpPr/>
          <p:nvPr/>
        </p:nvGrpSpPr>
        <p:grpSpPr>
          <a:xfrm>
            <a:off x="375655" y="1412776"/>
            <a:ext cx="8656090" cy="4346119"/>
            <a:chOff x="279042" y="955088"/>
            <a:chExt cx="8656090" cy="4346119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21ED48F-9E7C-9550-FEBC-72417EF21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68"/>
            <a:stretch/>
          </p:blipFill>
          <p:spPr>
            <a:xfrm>
              <a:off x="279042" y="955088"/>
              <a:ext cx="8656090" cy="434611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F801A51-74C1-8E5A-8019-5D9F9FEF9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0032" y="3054859"/>
              <a:ext cx="3619500" cy="133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2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32">
            <a:extLst>
              <a:ext uri="{FF2B5EF4-FFF2-40B4-BE49-F238E27FC236}">
                <a16:creationId xmlns:a16="http://schemas.microsoft.com/office/drawing/2014/main" id="{A682CAE0-B39B-2740-8ABA-C96743C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7" name="Rectangle 1034">
            <a:extLst>
              <a:ext uri="{FF2B5EF4-FFF2-40B4-BE49-F238E27FC236}">
                <a16:creationId xmlns:a16="http://schemas.microsoft.com/office/drawing/2014/main" id="{2E985C79-CD28-5748-8810-E305AD0A9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6868" name="Footer Placeholder 6">
            <a:extLst>
              <a:ext uri="{FF2B5EF4-FFF2-40B4-BE49-F238E27FC236}">
                <a16:creationId xmlns:a16="http://schemas.microsoft.com/office/drawing/2014/main" id="{4E4A7C43-F0CD-CA4D-9CAD-9E414943B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6595" y="6480441"/>
            <a:ext cx="29337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36869" name="Slide Number Placeholder 9">
            <a:extLst>
              <a:ext uri="{FF2B5EF4-FFF2-40B4-BE49-F238E27FC236}">
                <a16:creationId xmlns:a16="http://schemas.microsoft.com/office/drawing/2014/main" id="{64EE49E2-235A-0441-A06E-17AA80E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181ECA9-1AA4-654B-A97C-751A622B97F3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36870" name="Title 10">
            <a:extLst>
              <a:ext uri="{FF2B5EF4-FFF2-40B4-BE49-F238E27FC236}">
                <a16:creationId xmlns:a16="http://schemas.microsoft.com/office/drawing/2014/main" id="{7F22CF70-B342-5B4D-8887-FC197CDE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1839"/>
            <a:ext cx="7924800" cy="685800"/>
          </a:xfrm>
        </p:spPr>
        <p:txBody>
          <a:bodyPr/>
          <a:lstStyle/>
          <a:p>
            <a:pPr marL="355600" indent="-355600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1b</a:t>
            </a:r>
            <a:br>
              <a:rPr lang="it-IT" altLang="it-IT" sz="3200" b="1" i="1" dirty="0">
                <a:latin typeface="Arial Narrow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200" dirty="0">
              <a:ea typeface="ＭＳ Ｐゴシック" panose="020B0600070205080204" pitchFamily="34" charset="-128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E0CC01-7351-9812-8976-D55881487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2851417"/>
            <a:ext cx="4567138" cy="332651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145674-20C0-5CE3-787A-4D904A9BF9E2}"/>
              </a:ext>
            </a:extLst>
          </p:cNvPr>
          <p:cNvSpPr txBox="1"/>
          <p:nvPr/>
        </p:nvSpPr>
        <p:spPr>
          <a:xfrm>
            <a:off x="1145108" y="3684248"/>
            <a:ext cx="1173881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2400" b="1" dirty="0">
                <a:solidFill>
                  <a:srgbClr val="FF0000"/>
                </a:solidFill>
              </a:rPr>
              <a:t>A(0, 3)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FF0000"/>
                </a:solidFill>
              </a:rPr>
              <a:t>B(3, 3)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FF0000"/>
                </a:solidFill>
              </a:rPr>
              <a:t>C(1,1)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809282-AB66-1DEC-5265-57F6B11CFECC}"/>
              </a:ext>
            </a:extLst>
          </p:cNvPr>
          <p:cNvSpPr txBox="1"/>
          <p:nvPr/>
        </p:nvSpPr>
        <p:spPr>
          <a:xfrm>
            <a:off x="7411951" y="3684248"/>
            <a:ext cx="1285193" cy="127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it-IT" sz="2400" b="1" dirty="0">
                <a:solidFill>
                  <a:srgbClr val="0001D1"/>
                </a:solidFill>
              </a:rPr>
              <a:t>A’(4, 2)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0001D1"/>
                </a:solidFill>
              </a:rPr>
              <a:t>B’(7, 2)</a:t>
            </a:r>
          </a:p>
          <a:p>
            <a:pPr>
              <a:spcAft>
                <a:spcPts val="300"/>
              </a:spcAft>
            </a:pPr>
            <a:r>
              <a:rPr lang="it-IT" sz="2400" b="1" dirty="0">
                <a:solidFill>
                  <a:srgbClr val="0001D1"/>
                </a:solidFill>
              </a:rPr>
              <a:t>C’(5, 0)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D1BF82-CB5E-EA1C-F2C6-E6D4EDEA0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94" y="1033748"/>
            <a:ext cx="7772400" cy="141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0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18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0568" y="648506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03859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Semplificare il disegno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4A087F1-4A61-EAB5-5B41-2D772B3E7E56}"/>
              </a:ext>
            </a:extLst>
          </p:cNvPr>
          <p:cNvSpPr txBox="1"/>
          <p:nvPr/>
        </p:nvSpPr>
        <p:spPr>
          <a:xfrm>
            <a:off x="755576" y="1064507"/>
            <a:ext cx="8388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Per semplificare il disegno, ‘dimentico’ il piano che trasla e disegno solo il piano fisso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/>
              <a:t>con: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/>
              <a:t>i punti iniziali dati A, B, 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/>
              <a:t>i punti ottenuti dopo la traslazione A’, B’ e C’.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1E318C3-61F9-44F1-5FFB-9E8810B2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"/>
          <a:stretch/>
        </p:blipFill>
        <p:spPr>
          <a:xfrm>
            <a:off x="2385971" y="2938670"/>
            <a:ext cx="4717004" cy="34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645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4056" y="650853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19</a:t>
            </a:fld>
            <a:endParaRPr lang="it-IT" altLang="it-IT" sz="1400" dirty="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0568" y="648506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204864"/>
            <a:ext cx="8424936" cy="130791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Traslazioni e grafici</a:t>
            </a:r>
          </a:p>
        </p:txBody>
      </p:sp>
    </p:spTree>
    <p:extLst>
      <p:ext uri="{BB962C8B-B14F-4D97-AF65-F5344CB8AC3E}">
        <p14:creationId xmlns:p14="http://schemas.microsoft.com/office/powerpoint/2010/main" val="21422504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12817EC-9150-A24A-ACD3-87679B76CD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40" y="2704"/>
            <a:ext cx="8938320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 video per incontrare le traslazioni</a:t>
            </a:r>
          </a:p>
        </p:txBody>
      </p:sp>
      <p:sp>
        <p:nvSpPr>
          <p:cNvPr id="18435" name="Slide Number Placeholder 8">
            <a:extLst>
              <a:ext uri="{FF2B5EF4-FFF2-40B4-BE49-F238E27FC236}">
                <a16:creationId xmlns:a16="http://schemas.microsoft.com/office/drawing/2014/main" id="{203BB0BB-34F8-E94E-88F3-C69FA0BE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BFD97CA-0250-7D46-AF5F-C8ACE4B793B1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8436" name="Footer Placeholder 9">
            <a:extLst>
              <a:ext uri="{FF2B5EF4-FFF2-40B4-BE49-F238E27FC236}">
                <a16:creationId xmlns:a16="http://schemas.microsoft.com/office/drawing/2014/main" id="{4F6AC401-2135-3747-9F7B-8FCF81F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pic>
        <p:nvPicPr>
          <p:cNvPr id="2" name="TrasfA4video.mp4">
            <a:hlinkClick r:id="" action="ppaction://media"/>
            <a:extLst>
              <a:ext uri="{FF2B5EF4-FFF2-40B4-BE49-F238E27FC236}">
                <a16:creationId xmlns:a16="http://schemas.microsoft.com/office/drawing/2014/main" id="{B72B50D4-85A2-CC42-ABD5-FFE1071A5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8">
            <a:extLst>
              <a:ext uri="{FF2B5EF4-FFF2-40B4-BE49-F238E27FC236}">
                <a16:creationId xmlns:a16="http://schemas.microsoft.com/office/drawing/2014/main" id="{09DB5EFA-D771-2E48-B3DB-B2988BC9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405F869-3617-354D-868E-5CBA2E6EFC6B}" type="slidenum">
              <a:rPr lang="it-IT" altLang="it-IT" sz="1400"/>
              <a:pPr eaLnBrk="1" hangingPunct="1"/>
              <a:t>20</a:t>
            </a:fld>
            <a:endParaRPr lang="it-IT" altLang="it-IT" sz="1400" dirty="0"/>
          </a:p>
        </p:txBody>
      </p:sp>
      <p:sp>
        <p:nvSpPr>
          <p:cNvPr id="19459" name="Footer Placeholder 9">
            <a:extLst>
              <a:ext uri="{FF2B5EF4-FFF2-40B4-BE49-F238E27FC236}">
                <a16:creationId xmlns:a16="http://schemas.microsoft.com/office/drawing/2014/main" id="{682E621B-005F-5243-8112-0C413A93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19460" name="Title 6">
            <a:extLst>
              <a:ext uri="{FF2B5EF4-FFF2-40B4-BE49-F238E27FC236}">
                <a16:creationId xmlns:a16="http://schemas.microsoft.com/office/drawing/2014/main" id="{C3CD9E3C-5327-A741-B283-4C6B91FB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52" y="181114"/>
            <a:ext cx="8229600" cy="609600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2a.Trasformare una retta</a:t>
            </a:r>
          </a:p>
        </p:txBody>
      </p:sp>
      <p:sp>
        <p:nvSpPr>
          <p:cNvPr id="19461" name="TextBox 7">
            <a:extLst>
              <a:ext uri="{FF2B5EF4-FFF2-40B4-BE49-F238E27FC236}">
                <a16:creationId xmlns:a16="http://schemas.microsoft.com/office/drawing/2014/main" id="{42BABEE3-983D-BF47-B9D1-34E74A8FAAB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5652" y="1562677"/>
            <a:ext cx="2777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dirty="0"/>
              <a:t>Sul piano </a:t>
            </a:r>
            <a:r>
              <a:rPr lang="it-IT" altLang="it-IT" sz="2000" b="1" dirty="0" err="1"/>
              <a:t>Oxy</a:t>
            </a:r>
            <a:r>
              <a:rPr lang="it-IT" altLang="it-IT" sz="2000" b="1" dirty="0"/>
              <a:t> disegno la retta </a:t>
            </a:r>
            <a:r>
              <a:rPr lang="it-IT" altLang="it-IT" sz="2000" b="1" i="1" dirty="0" err="1"/>
              <a:t>r</a:t>
            </a:r>
            <a:endParaRPr lang="it-IT" altLang="it-IT" sz="2000" b="1" i="1" dirty="0"/>
          </a:p>
        </p:txBody>
      </p:sp>
      <p:sp>
        <p:nvSpPr>
          <p:cNvPr id="19462" name="TextBox 9">
            <a:extLst>
              <a:ext uri="{FF2B5EF4-FFF2-40B4-BE49-F238E27FC236}">
                <a16:creationId xmlns:a16="http://schemas.microsoft.com/office/drawing/2014/main" id="{C05C58CB-18DC-5E43-87AE-59865E7A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87" y="5628427"/>
            <a:ext cx="832679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200" b="1" dirty="0">
                <a:solidFill>
                  <a:srgbClr val="0000FF"/>
                </a:solidFill>
              </a:rPr>
              <a:t>Qual è l’equazione della retta </a:t>
            </a:r>
            <a:r>
              <a:rPr lang="it-IT" altLang="it-IT" sz="2200" b="1" i="1" dirty="0" err="1">
                <a:solidFill>
                  <a:srgbClr val="0000FF"/>
                </a:solidFill>
              </a:rPr>
              <a:t>r</a:t>
            </a:r>
            <a:r>
              <a:rPr lang="it-IT" altLang="it-IT" sz="2200" b="1" i="1" dirty="0">
                <a:solidFill>
                  <a:srgbClr val="0000FF"/>
                </a:solidFill>
              </a:rPr>
              <a:t>’</a:t>
            </a:r>
            <a:r>
              <a:rPr lang="it-IT" altLang="it-IT" sz="2200" b="1" dirty="0">
                <a:solidFill>
                  <a:srgbClr val="0000FF"/>
                </a:solidFill>
              </a:rPr>
              <a:t> rispetto al piano </a:t>
            </a:r>
            <a:r>
              <a:rPr lang="it-IT" altLang="it-IT" sz="2200" b="1" dirty="0">
                <a:solidFill>
                  <a:srgbClr val="FF0000"/>
                </a:solidFill>
              </a:rPr>
              <a:t>rosso</a:t>
            </a:r>
            <a:r>
              <a:rPr lang="it-IT" altLang="it-IT" sz="2200" b="1" dirty="0">
                <a:solidFill>
                  <a:srgbClr val="0000FF"/>
                </a:solidFill>
              </a:rPr>
              <a:t> fisso?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518264-2B85-9D11-7D45-7B15CEF66F8A}"/>
              </a:ext>
            </a:extLst>
          </p:cNvPr>
          <p:cNvSpPr txBox="1"/>
          <p:nvPr/>
        </p:nvSpPr>
        <p:spPr>
          <a:xfrm>
            <a:off x="5148064" y="1450765"/>
            <a:ext cx="35177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000" b="1" dirty="0"/>
              <a:t>Traslo il piano </a:t>
            </a:r>
            <a:r>
              <a:rPr lang="it-IT" altLang="it-IT" sz="2000" b="1" dirty="0" err="1"/>
              <a:t>Oxy</a:t>
            </a:r>
            <a:r>
              <a:rPr lang="it-IT" altLang="it-IT" sz="2000" b="1" dirty="0"/>
              <a:t> e ottengo la retta </a:t>
            </a:r>
            <a:r>
              <a:rPr lang="it-IT" altLang="it-IT" sz="2000" dirty="0" err="1"/>
              <a:t>r</a:t>
            </a:r>
            <a:r>
              <a:rPr lang="it-IT" altLang="it-IT" sz="2000" dirty="0"/>
              <a:t>’</a:t>
            </a:r>
            <a:r>
              <a:rPr lang="it-IT" altLang="it-IT" sz="2000" b="1" dirty="0"/>
              <a:t>.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B051DE2-8BBC-4E62-F27F-F12CC7AC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266" y="2295558"/>
            <a:ext cx="3846686" cy="319470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60CBB59-0944-C61F-3824-E943F6A5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87" y="2441174"/>
            <a:ext cx="2938440" cy="300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02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8">
            <a:extLst>
              <a:ext uri="{FF2B5EF4-FFF2-40B4-BE49-F238E27FC236}">
                <a16:creationId xmlns:a16="http://schemas.microsoft.com/office/drawing/2014/main" id="{FA9ECE8E-A761-B14F-BECA-F3391C77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180607-0F1B-8441-8DB8-8D28C36EB7CA}" type="slidenum">
              <a:rPr lang="it-IT" altLang="it-IT" sz="1400"/>
              <a:pPr eaLnBrk="1" hangingPunct="1"/>
              <a:t>21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C6DA74D2-215A-2649-9FC2-013281D9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505200" cy="24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20485" name="Title 6">
            <a:extLst>
              <a:ext uri="{FF2B5EF4-FFF2-40B4-BE49-F238E27FC236}">
                <a16:creationId xmlns:a16="http://schemas.microsoft.com/office/drawing/2014/main" id="{AD17218F-8213-7B4C-B35D-27C0FD50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2" y="226293"/>
            <a:ext cx="8686800" cy="7620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Equazione della retta </a:t>
            </a:r>
            <a:r>
              <a:rPr lang="it-IT" altLang="it-IT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it-IT" altLang="it-IT" sz="32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 </a:t>
            </a:r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dopo la traslazione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BAE671-175F-6576-1996-7372F61AD6B2}"/>
              </a:ext>
            </a:extLst>
          </p:cNvPr>
          <p:cNvGrpSpPr/>
          <p:nvPr/>
        </p:nvGrpSpPr>
        <p:grpSpPr>
          <a:xfrm>
            <a:off x="323528" y="942090"/>
            <a:ext cx="8714058" cy="4664896"/>
            <a:chOff x="323528" y="942090"/>
            <a:chExt cx="8714058" cy="4664896"/>
          </a:xfrm>
        </p:grpSpPr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25260C2E-83FC-0742-AD7A-3815F463E7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70670" y="1634447"/>
              <a:ext cx="675343" cy="2257676"/>
            </a:xfrm>
            <a:prstGeom prst="downArrow">
              <a:avLst>
                <a:gd name="adj1" fmla="val 50000"/>
                <a:gd name="adj2" fmla="val 47227"/>
              </a:avLst>
            </a:prstGeom>
            <a:solidFill>
              <a:srgbClr val="FFFFCC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it-IT" altLang="it-IT" sz="1600" b="1" dirty="0">
                <a:latin typeface="Arial Narrow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3A6D31B2-AC0F-E594-2EDD-0F0A2D5714D5}"/>
                    </a:ext>
                  </a:extLst>
                </p:cNvPr>
                <p:cNvSpPr txBox="1"/>
                <p:nvPr/>
              </p:nvSpPr>
              <p:spPr>
                <a:xfrm>
                  <a:off x="3484160" y="1177172"/>
                  <a:ext cx="2288878" cy="1190839"/>
                </a:xfrm>
                <a:prstGeom prst="rect">
                  <a:avLst/>
                </a:prstGeom>
                <a:solidFill>
                  <a:srgbClr val="FFFEE8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it-IT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it-IT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p>
                                    <m:sSupPr>
                                      <m:ctrlPr>
                                        <a:rPr lang="it-IT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it-IT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it-IT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7"/>
                                    </m:rP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</m:e>
                              </m:mr>
                              <m:mr>
                                <m:e>
                                  <m:sSup>
                                    <m:sSupPr>
                                      <m:ctrlPr>
                                        <a:rPr lang="it-IT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it-IT" sz="32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      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it-IT" sz="3200" dirty="0"/>
                </a:p>
              </p:txBody>
            </p:sp>
          </mc:Choice>
          <mc:Fallback xmlns="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3A6D31B2-AC0F-E594-2EDD-0F0A2D5714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4160" y="1177172"/>
                  <a:ext cx="2288878" cy="1190839"/>
                </a:xfrm>
                <a:prstGeom prst="rect">
                  <a:avLst/>
                </a:prstGeom>
                <a:blipFill>
                  <a:blip r:embed="rId2"/>
                  <a:stretch>
                    <a:fillRect l="-85635" t="-204211" b="-2936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749475F-C497-D4A5-4D08-CDD0BBC21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323"/>
            <a:stretch/>
          </p:blipFill>
          <p:spPr>
            <a:xfrm>
              <a:off x="323528" y="3833904"/>
              <a:ext cx="3744416" cy="177308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3273B1A-924D-8FDF-6CAF-C0BA5E22E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20"/>
            <a:stretch/>
          </p:blipFill>
          <p:spPr>
            <a:xfrm>
              <a:off x="4392150" y="3833904"/>
              <a:ext cx="4501052" cy="168415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C732527-192A-BC19-B625-6E0644789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4282" y="981256"/>
              <a:ext cx="3273304" cy="2735776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817DE4D0-7ACF-5BD6-4A58-C650E0CCBD0B}"/>
                </a:ext>
              </a:extLst>
            </p:cNvPr>
            <p:cNvGrpSpPr/>
            <p:nvPr/>
          </p:nvGrpSpPr>
          <p:grpSpPr>
            <a:xfrm>
              <a:off x="577601" y="942090"/>
              <a:ext cx="2831206" cy="2891813"/>
              <a:chOff x="655044" y="1028322"/>
              <a:chExt cx="2831206" cy="2891813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57E6A9E3-44F3-EEE7-6B81-D622A2346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044" y="1028322"/>
                <a:ext cx="2831206" cy="2891813"/>
              </a:xfrm>
              <a:prstGeom prst="rect">
                <a:avLst/>
              </a:prstGeom>
            </p:spPr>
          </p:pic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D703EA6-0E24-7AAB-7E65-966D2EF9AFDE}"/>
                  </a:ext>
                </a:extLst>
              </p:cNvPr>
              <p:cNvSpPr txBox="1"/>
              <p:nvPr/>
            </p:nvSpPr>
            <p:spPr>
              <a:xfrm>
                <a:off x="905027" y="1438140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it-IT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  <a:r>
                  <a:rPr lang="it-IT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6757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8">
            <a:extLst>
              <a:ext uri="{FF2B5EF4-FFF2-40B4-BE49-F238E27FC236}">
                <a16:creationId xmlns:a16="http://schemas.microsoft.com/office/drawing/2014/main" id="{FA9ECE8E-A761-B14F-BECA-F3391C77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180607-0F1B-8441-8DB8-8D28C36EB7CA}" type="slidenum">
              <a:rPr lang="it-IT" altLang="it-IT" sz="1400"/>
              <a:pPr eaLnBrk="1" hangingPunct="1"/>
              <a:t>22</a:t>
            </a:fld>
            <a:endParaRPr lang="it-IT" altLang="it-IT" sz="1400"/>
          </a:p>
        </p:txBody>
      </p:sp>
      <p:sp>
        <p:nvSpPr>
          <p:cNvPr id="20484" name="Footer Placeholder 9">
            <a:extLst>
              <a:ext uri="{FF2B5EF4-FFF2-40B4-BE49-F238E27FC236}">
                <a16:creationId xmlns:a16="http://schemas.microsoft.com/office/drawing/2014/main" id="{C6DA74D2-215A-2649-9FC2-013281D9F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000"/>
            <a:ext cx="3505200" cy="24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0485" name="Title 6">
            <a:extLst>
              <a:ext uri="{FF2B5EF4-FFF2-40B4-BE49-F238E27FC236}">
                <a16:creationId xmlns:a16="http://schemas.microsoft.com/office/drawing/2014/main" id="{AD17218F-8213-7B4C-B35D-27C0FD50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15" y="89276"/>
            <a:ext cx="8713690" cy="7620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Quesito 2b.Confronto le equazioni delle rette </a:t>
            </a:r>
            <a:r>
              <a:rPr lang="it-IT" altLang="it-IT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e </a:t>
            </a:r>
            <a:r>
              <a:rPr lang="it-IT" altLang="it-IT" sz="2800" b="1" i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</a:t>
            </a:r>
            <a:r>
              <a:rPr lang="it-IT" altLang="it-IT" sz="28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’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5E53A3C-0AB6-73FB-A61B-053BBB97F384}"/>
              </a:ext>
            </a:extLst>
          </p:cNvPr>
          <p:cNvGrpSpPr/>
          <p:nvPr/>
        </p:nvGrpSpPr>
        <p:grpSpPr>
          <a:xfrm>
            <a:off x="183405" y="923399"/>
            <a:ext cx="8777190" cy="5282128"/>
            <a:chOff x="34515" y="1076831"/>
            <a:chExt cx="8777190" cy="528212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2D0ECEE-C6C2-67BC-43B5-096FFEAD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76" y="1076831"/>
              <a:ext cx="7772400" cy="25399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83C57FD7-AD6F-93FD-09DB-14DA5AC814B6}"/>
                    </a:ext>
                  </a:extLst>
                </p:cNvPr>
                <p:cNvSpPr txBox="1"/>
                <p:nvPr/>
              </p:nvSpPr>
              <p:spPr>
                <a:xfrm>
                  <a:off x="332295" y="4005064"/>
                  <a:ext cx="8479410" cy="14843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800" b="1" i="1" dirty="0">
                      <a:solidFill>
                        <a:srgbClr val="0001D1"/>
                      </a:solidFill>
                      <a:effectLst/>
                      <a:latin typeface="Cambria Math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Linguaggio matematico</a:t>
                  </a:r>
                </a:p>
                <a:p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′−3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2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′       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it-IT" sz="2800" dirty="0">
                      <a:effectLst/>
                      <a:latin typeface="Times" pitchFamily="2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è la </a:t>
                  </a:r>
                  <a:r>
                    <a:rPr lang="it-IT" sz="2800" i="1" dirty="0">
                      <a:effectLst/>
                      <a:latin typeface="Times" pitchFamily="2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trasformazione inversa </a:t>
                  </a:r>
                  <a:r>
                    <a:rPr lang="it-IT" sz="2800" dirty="0">
                      <a:effectLst/>
                      <a:latin typeface="Times" pitchFamily="2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di</a:t>
                  </a:r>
                  <a:r>
                    <a:rPr lang="it-IT" sz="2800" dirty="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8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   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it-IT" sz="2800" dirty="0">
                    <a:effectLst/>
                    <a:latin typeface="Times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CasellaDiTesto 8">
                  <a:extLst>
                    <a:ext uri="{FF2B5EF4-FFF2-40B4-BE49-F238E27FC236}">
                      <a16:creationId xmlns:a16="http://schemas.microsoft.com/office/drawing/2014/main" id="{83C57FD7-AD6F-93FD-09DB-14DA5AC814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295" y="4005064"/>
                  <a:ext cx="8479410" cy="1484381"/>
                </a:xfrm>
                <a:prstGeom prst="rect">
                  <a:avLst/>
                </a:prstGeom>
                <a:blipFill>
                  <a:blip r:embed="rId3"/>
                  <a:stretch>
                    <a:fillRect l="-20030" t="-115254" b="-2076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8">
              <a:extLst>
                <a:ext uri="{FF2B5EF4-FFF2-40B4-BE49-F238E27FC236}">
                  <a16:creationId xmlns:a16="http://schemas.microsoft.com/office/drawing/2014/main" id="{A66C61A8-A7C7-C28C-7047-E640E525F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15" y="5651073"/>
              <a:ext cx="2384482" cy="707886"/>
            </a:xfrm>
            <a:prstGeom prst="rect">
              <a:avLst/>
            </a:prstGeom>
            <a:solidFill>
              <a:srgbClr val="FFFEE8"/>
            </a:solidFill>
            <a:ln w="25400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000" b="1" i="1" dirty="0"/>
                <a:t>Esprime  x e y per mezzo di x’ e y’ </a:t>
              </a:r>
            </a:p>
          </p:txBody>
        </p:sp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4B3A1CCB-1DFC-563A-172C-7BD4E387B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15" y="5013176"/>
              <a:ext cx="433029" cy="59300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551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Slide Number Placeholder 8">
            <a:extLst>
              <a:ext uri="{FF2B5EF4-FFF2-40B4-BE49-F238E27FC236}">
                <a16:creationId xmlns:a16="http://schemas.microsoft.com/office/drawing/2014/main" id="{908983D2-E267-C745-B435-218CFBA8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236" y="65087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BA55B0-3CE8-D944-B2CC-9BBE7DB494D8}" type="slidenum">
              <a:rPr lang="it-IT" altLang="it-IT" sz="1400"/>
              <a:pPr eaLnBrk="1" hangingPunct="1"/>
              <a:t>23</a:t>
            </a:fld>
            <a:endParaRPr lang="it-IT" altLang="it-IT" sz="1400"/>
          </a:p>
        </p:txBody>
      </p:sp>
      <p:sp>
        <p:nvSpPr>
          <p:cNvPr id="21510" name="Footer Placeholder 9">
            <a:extLst>
              <a:ext uri="{FF2B5EF4-FFF2-40B4-BE49-F238E27FC236}">
                <a16:creationId xmlns:a16="http://schemas.microsoft.com/office/drawing/2014/main" id="{41103E1A-5A15-C747-BC5F-88574607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9899" y="6396562"/>
            <a:ext cx="2163469" cy="2462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75B04-BB1A-774A-BFC8-9C420EA1394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02844" y="205331"/>
            <a:ext cx="45719" cy="6195469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33D9E-602F-E5CC-D8D3-BA7E610AEC48}"/>
              </a:ext>
            </a:extLst>
          </p:cNvPr>
          <p:cNvSpPr txBox="1"/>
          <p:nvPr/>
        </p:nvSpPr>
        <p:spPr>
          <a:xfrm>
            <a:off x="6131859" y="3840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C170FC53-48E3-62A1-1046-179F52462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48" y="3330972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A(1; 2)   diventa   A’(4; 2)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BB35D19E-D264-8BD0-EF0B-010747C38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1" y="5007750"/>
            <a:ext cx="2202409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 dirty="0"/>
              <a:t>Calcola  x’ ed y’ a partire da x e y </a:t>
            </a:r>
          </a:p>
        </p:txBody>
      </p:sp>
      <p:sp>
        <p:nvSpPr>
          <p:cNvPr id="14" name="TextBox 42">
            <a:extLst>
              <a:ext uri="{FF2B5EF4-FFF2-40B4-BE49-F238E27FC236}">
                <a16:creationId xmlns:a16="http://schemas.microsoft.com/office/drawing/2014/main" id="{EEC72DAB-9976-CBDD-B6A7-344CF0D5B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06" y="6047047"/>
            <a:ext cx="2372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TRASLAZIONE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A96B798B-EEB1-64A7-2242-E5007C78B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06" y="152148"/>
            <a:ext cx="2943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Arial Black" panose="020B0604020202020204" pitchFamily="34" charset="0"/>
                <a:cs typeface="Arial Narrow" panose="020B0604020202020204" pitchFamily="34" charset="0"/>
              </a:rPr>
              <a:t>Traslare punti</a:t>
            </a:r>
            <a:endParaRPr lang="it-IT" altLang="it-IT" sz="4000" dirty="0"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0346C0BB-8253-DEDF-1ECE-32FF4CCD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362" y="205331"/>
            <a:ext cx="2971800" cy="685800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Arial Black" panose="020B0604020202020204" pitchFamily="34" charset="0"/>
                <a:cs typeface="Arial Narrow" panose="020B0604020202020204" pitchFamily="34" charset="0"/>
              </a:rPr>
              <a:t>Traslare rette</a:t>
            </a:r>
            <a:endParaRPr lang="it-IT" altLang="it-IT" sz="4000" dirty="0">
              <a:solidFill>
                <a:srgbClr val="FF0000"/>
              </a:solidFill>
              <a:latin typeface="Arial Black" panose="020B0604020202020204" pitchFamily="34" charset="0"/>
              <a:ea typeface="Arial Black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96B8DD25-6D3D-C6CD-46E8-3298C1A4A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368" y="5093520"/>
            <a:ext cx="2403007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 dirty="0"/>
              <a:t>Esprime  x e y per mezzo di x’ e y’ </a:t>
            </a:r>
          </a:p>
        </p:txBody>
      </p:sp>
      <p:sp>
        <p:nvSpPr>
          <p:cNvPr id="25" name="TextBox 43">
            <a:extLst>
              <a:ext uri="{FF2B5EF4-FFF2-40B4-BE49-F238E27FC236}">
                <a16:creationId xmlns:a16="http://schemas.microsoft.com/office/drawing/2014/main" id="{852C5B6A-C045-754C-B22B-EF054E57C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10" y="5943925"/>
            <a:ext cx="392429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EE"/>
                </a:solidFill>
                <a:cs typeface="Arial" panose="020B0604020202020204" pitchFamily="34" charset="0"/>
              </a:rPr>
              <a:t>TRASLAZIONE INVERSA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9E82DFA-0ECD-6431-ADC5-9AF9C2E4D28B}"/>
                  </a:ext>
                </a:extLst>
              </p:cNvPr>
              <p:cNvSpPr txBox="1"/>
              <p:nvPr/>
            </p:nvSpPr>
            <p:spPr>
              <a:xfrm>
                <a:off x="982421" y="3980278"/>
                <a:ext cx="1755304" cy="7788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9E82DFA-0ECD-6431-ADC5-9AF9C2E4D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21" y="3980278"/>
                <a:ext cx="1755304" cy="778868"/>
              </a:xfrm>
              <a:prstGeom prst="rect">
                <a:avLst/>
              </a:prstGeom>
              <a:blipFill>
                <a:blip r:embed="rId2"/>
                <a:stretch>
                  <a:fillRect l="-59712" t="-195161" b="-2838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36">
            <a:extLst>
              <a:ext uri="{FF2B5EF4-FFF2-40B4-BE49-F238E27FC236}">
                <a16:creationId xmlns:a16="http://schemas.microsoft.com/office/drawing/2014/main" id="{49D86F7B-CEF1-C031-02E8-D66BD4A5B30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2452" y="4366302"/>
            <a:ext cx="621577" cy="64144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3DEF9743-A94E-0919-A039-FA56DE669C6C}"/>
                  </a:ext>
                </a:extLst>
              </p:cNvPr>
              <p:cNvSpPr txBox="1"/>
              <p:nvPr/>
            </p:nvSpPr>
            <p:spPr>
              <a:xfrm>
                <a:off x="5909924" y="3941151"/>
                <a:ext cx="1755304" cy="7788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′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3DEF9743-A94E-0919-A039-FA56DE669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924" y="3941151"/>
                <a:ext cx="1755304" cy="778868"/>
              </a:xfrm>
              <a:prstGeom prst="rect">
                <a:avLst/>
              </a:prstGeom>
              <a:blipFill>
                <a:blip r:embed="rId4"/>
                <a:stretch>
                  <a:fillRect l="-59712" t="-195161" b="-2838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31">
            <a:extLst>
              <a:ext uri="{FF2B5EF4-FFF2-40B4-BE49-F238E27FC236}">
                <a16:creationId xmlns:a16="http://schemas.microsoft.com/office/drawing/2014/main" id="{37659CDB-B6BE-5F3E-3B47-0F21789975A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59209" y="4328716"/>
            <a:ext cx="572650" cy="764804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0B1513B-018C-44F6-998B-391BFCAA556E}"/>
              </a:ext>
            </a:extLst>
          </p:cNvPr>
          <p:cNvSpPr txBox="1"/>
          <p:nvPr/>
        </p:nvSpPr>
        <p:spPr>
          <a:xfrm>
            <a:off x="4555959" y="3404182"/>
            <a:ext cx="45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diventa  </a:t>
            </a:r>
            <a:r>
              <a:rPr lang="it-IT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2(</a:t>
            </a:r>
            <a:r>
              <a:rPr lang="it-IT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x’</a:t>
            </a:r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⎼ 3)  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176DCA7-0CCD-58BF-FB33-DE820A569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04" y="815113"/>
            <a:ext cx="2720892" cy="251376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250D30-8A5C-F9DF-EFAE-71EA383D1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72" y="860173"/>
            <a:ext cx="2596626" cy="23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9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8">
            <a:extLst>
              <a:ext uri="{FF2B5EF4-FFF2-40B4-BE49-F238E27FC236}">
                <a16:creationId xmlns:a16="http://schemas.microsoft.com/office/drawing/2014/main" id="{1AAF1E61-F7D2-DC42-A506-DAAEB202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8224" y="632402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E089C9B-F514-B743-BD5B-67DFEF7DAEA8}" type="slidenum">
              <a:rPr lang="it-IT" altLang="it-IT" sz="1400"/>
              <a:pPr eaLnBrk="1" hangingPunct="1"/>
              <a:t>24</a:t>
            </a:fld>
            <a:endParaRPr lang="it-IT" altLang="it-IT" sz="1400" dirty="0"/>
          </a:p>
        </p:txBody>
      </p:sp>
      <p:sp>
        <p:nvSpPr>
          <p:cNvPr id="22531" name="Footer Placeholder 9">
            <a:extLst>
              <a:ext uri="{FF2B5EF4-FFF2-40B4-BE49-F238E27FC236}">
                <a16:creationId xmlns:a16="http://schemas.microsoft.com/office/drawing/2014/main" id="{3E60C9D8-78E7-6844-971A-78A487516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</a:p>
        </p:txBody>
      </p:sp>
      <p:sp>
        <p:nvSpPr>
          <p:cNvPr id="22532" name="Title 6">
            <a:extLst>
              <a:ext uri="{FF2B5EF4-FFF2-40B4-BE49-F238E27FC236}">
                <a16:creationId xmlns:a16="http://schemas.microsoft.com/office/drawing/2014/main" id="{B8CEE08A-ABB5-0945-BA88-D6D0515F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838200"/>
          </a:xfrm>
        </p:spPr>
        <p:txBody>
          <a:bodyPr/>
          <a:lstStyle/>
          <a:p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Applicare le equazioni di una trasformazione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0DFFD4-A9EB-A218-0DB4-C3462588A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692696"/>
            <a:ext cx="7772400" cy="55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10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Slide Number Placeholder 8">
            <a:extLst>
              <a:ext uri="{FF2B5EF4-FFF2-40B4-BE49-F238E27FC236}">
                <a16:creationId xmlns:a16="http://schemas.microsoft.com/office/drawing/2014/main" id="{908983D2-E267-C745-B435-218CFBA8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236" y="65087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BA55B0-3CE8-D944-B2CC-9BBE7DB494D8}" type="slidenum">
              <a:rPr lang="it-IT" altLang="it-IT" sz="1400"/>
              <a:pPr eaLnBrk="1" hangingPunct="1"/>
              <a:t>25</a:t>
            </a:fld>
            <a:endParaRPr lang="it-IT" altLang="it-IT" sz="1400"/>
          </a:p>
        </p:txBody>
      </p:sp>
      <p:sp>
        <p:nvSpPr>
          <p:cNvPr id="21510" name="Footer Placeholder 9">
            <a:extLst>
              <a:ext uri="{FF2B5EF4-FFF2-40B4-BE49-F238E27FC236}">
                <a16:creationId xmlns:a16="http://schemas.microsoft.com/office/drawing/2014/main" id="{41103E1A-5A15-C747-BC5F-88574607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0851" y="6320664"/>
            <a:ext cx="1921156" cy="1536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33D9E-602F-E5CC-D8D3-BA7E610AEC48}"/>
              </a:ext>
            </a:extLst>
          </p:cNvPr>
          <p:cNvSpPr txBox="1"/>
          <p:nvPr/>
        </p:nvSpPr>
        <p:spPr>
          <a:xfrm>
            <a:off x="6131859" y="3840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3554DD-85D6-BE15-F2B4-D3AC73B3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51" y="83015"/>
            <a:ext cx="9143999" cy="892552"/>
          </a:xfrm>
        </p:spPr>
        <p:txBody>
          <a:bodyPr/>
          <a:lstStyle/>
          <a:p>
            <a:r>
              <a:rPr lang="it-IT" sz="3600" b="1" dirty="0">
                <a:solidFill>
                  <a:srgbClr val="FF0000"/>
                </a:solidFill>
              </a:rPr>
              <a:t>Procedimento rapido per traslare grafici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BFF3CC7-5B05-2C86-D03D-D0D7A2FCE674}"/>
                  </a:ext>
                </a:extLst>
              </p:cNvPr>
              <p:cNvSpPr txBox="1"/>
              <p:nvPr/>
            </p:nvSpPr>
            <p:spPr>
              <a:xfrm>
                <a:off x="5228736" y="3683709"/>
                <a:ext cx="3413705" cy="940194"/>
              </a:xfrm>
              <a:prstGeom prst="rect">
                <a:avLst/>
              </a:prstGeom>
              <a:solidFill>
                <a:srgbClr val="FFFEE8"/>
              </a:solidFill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it-IT" sz="2400" b="1" dirty="0">
                    <a:solidFill>
                      <a:srgbClr val="0001D1"/>
                    </a:solidFill>
                  </a:rPr>
                  <a:t>Equazione di s’</a:t>
                </a:r>
              </a:p>
              <a:p>
                <a:pPr marL="7938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it-IT" sz="24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400" b="1" i="1" smtClean="0">
                          <a:solidFill>
                            <a:srgbClr val="0001D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1" i="1" smtClean="0">
                          <a:solidFill>
                            <a:srgbClr val="0001D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sz="2400" b="1" i="1" smtClean="0">
                          <a:solidFill>
                            <a:srgbClr val="0001D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1" i="1" smtClean="0">
                          <a:solidFill>
                            <a:srgbClr val="0001D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it-IT" sz="24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4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it-IT" sz="24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24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it-IT" sz="2400" b="1" i="1" smtClean="0">
                          <a:solidFill>
                            <a:srgbClr val="0001D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b="1" i="1" smtClean="0">
                          <a:solidFill>
                            <a:srgbClr val="0001D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it-IT" sz="2400" b="1" dirty="0">
                  <a:solidFill>
                    <a:srgbClr val="0001D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BFF3CC7-5B05-2C86-D03D-D0D7A2FCE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736" y="3683709"/>
                <a:ext cx="3413705" cy="940194"/>
              </a:xfrm>
              <a:prstGeom prst="rect">
                <a:avLst/>
              </a:prstGeom>
              <a:blipFill>
                <a:blip r:embed="rId3"/>
                <a:stretch>
                  <a:fillRect l="-370" t="-3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10C99D5-9E52-E149-B66C-AB6146FD7166}"/>
                  </a:ext>
                </a:extLst>
              </p:cNvPr>
              <p:cNvSpPr txBox="1"/>
              <p:nvPr/>
            </p:nvSpPr>
            <p:spPr>
              <a:xfrm>
                <a:off x="2458983" y="3607490"/>
                <a:ext cx="2545065" cy="1086644"/>
              </a:xfrm>
              <a:prstGeom prst="rect">
                <a:avLst/>
              </a:prstGeom>
              <a:solidFill>
                <a:srgbClr val="FFFEE8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2000" b="1" dirty="0"/>
                  <a:t>Traslazione inversa</a:t>
                </a:r>
              </a:p>
              <a:p>
                <a:pPr marL="587375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10C99D5-9E52-E149-B66C-AB6146FD7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983" y="3607490"/>
                <a:ext cx="2545065" cy="1086644"/>
              </a:xfrm>
              <a:prstGeom prst="rect">
                <a:avLst/>
              </a:prstGeom>
              <a:blipFill>
                <a:blip r:embed="rId4"/>
                <a:stretch>
                  <a:fillRect l="-24257" t="-112791" r="-1485" b="-2034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6400738-DF14-BA91-147D-F6478B317CAC}"/>
              </a:ext>
            </a:extLst>
          </p:cNvPr>
          <p:cNvSpPr txBox="1"/>
          <p:nvPr/>
        </p:nvSpPr>
        <p:spPr>
          <a:xfrm>
            <a:off x="1691679" y="3160274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1D1"/>
                </a:solidFill>
              </a:rPr>
              <a:t>Per scrivere l’equazione della retta s’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289C426-ACE0-71FD-E687-B4990B73F02B}"/>
                  </a:ext>
                </a:extLst>
              </p:cNvPr>
              <p:cNvSpPr txBox="1"/>
              <p:nvPr/>
            </p:nvSpPr>
            <p:spPr>
              <a:xfrm>
                <a:off x="3619749" y="1876822"/>
                <a:ext cx="1584176" cy="1086644"/>
              </a:xfrm>
              <a:prstGeom prst="rect">
                <a:avLst/>
              </a:prstGeom>
              <a:solidFill>
                <a:srgbClr val="FFFEE8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Traslazione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20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20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2000" b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289C426-ACE0-71FD-E687-B4990B73F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749" y="1876822"/>
                <a:ext cx="1584176" cy="1086644"/>
              </a:xfrm>
              <a:prstGeom prst="rect">
                <a:avLst/>
              </a:prstGeom>
              <a:blipFill>
                <a:blip r:embed="rId5"/>
                <a:stretch>
                  <a:fillRect l="-73600" t="-110345" r="-3200" b="-2011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own Arrow 12">
            <a:extLst>
              <a:ext uri="{FF2B5EF4-FFF2-40B4-BE49-F238E27FC236}">
                <a16:creationId xmlns:a16="http://schemas.microsoft.com/office/drawing/2014/main" id="{B1D0BCD6-528F-967D-9F79-A58F12F37B0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409686" y="-119899"/>
            <a:ext cx="339479" cy="3215498"/>
          </a:xfrm>
          <a:prstGeom prst="downArrow">
            <a:avLst>
              <a:gd name="adj1" fmla="val 50000"/>
              <a:gd name="adj2" fmla="val 47227"/>
            </a:avLst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600" b="1" dirty="0">
              <a:latin typeface="Arial Narrow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4235CBA-A3E3-3975-A923-00CDF7224BD5}"/>
                  </a:ext>
                </a:extLst>
              </p:cNvPr>
              <p:cNvSpPr txBox="1"/>
              <p:nvPr/>
            </p:nvSpPr>
            <p:spPr>
              <a:xfrm>
                <a:off x="-44650" y="3885573"/>
                <a:ext cx="2398287" cy="769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b="1" dirty="0"/>
                  <a:t>Equazione di </a:t>
                </a:r>
                <a:r>
                  <a:rPr lang="it-IT" sz="2200" b="1" i="1" dirty="0" err="1"/>
                  <a:t>s</a:t>
                </a:r>
                <a:endParaRPr lang="it-IT" sz="2200" b="1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200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it-IT" sz="2200" b="1" i="1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D4235CBA-A3E3-3975-A923-00CDF7224B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650" y="3885573"/>
                <a:ext cx="2398287" cy="769441"/>
              </a:xfrm>
              <a:prstGeom prst="rect">
                <a:avLst/>
              </a:prstGeom>
              <a:blipFill>
                <a:blip r:embed="rId8"/>
                <a:stretch>
                  <a:fillRect t="-4839" b="-64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8C69FCAF-B077-BA3B-D01D-5BF46034F8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128" y="4848275"/>
            <a:ext cx="4782107" cy="19267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65E4595-0318-3410-B4E3-6054235155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1592" y="822051"/>
            <a:ext cx="2177400" cy="222214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749F702-D3D9-915D-97FC-E83D5CA2C2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540" y="840984"/>
            <a:ext cx="2398287" cy="23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5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Slide Number Placeholder 8">
            <a:extLst>
              <a:ext uri="{FF2B5EF4-FFF2-40B4-BE49-F238E27FC236}">
                <a16:creationId xmlns:a16="http://schemas.microsoft.com/office/drawing/2014/main" id="{908983D2-E267-C745-B435-218CFBA82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5236" y="65087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BA55B0-3CE8-D944-B2CC-9BBE7DB494D8}" type="slidenum">
              <a:rPr lang="it-IT" altLang="it-IT" sz="1400"/>
              <a:pPr eaLnBrk="1" hangingPunct="1"/>
              <a:t>26</a:t>
            </a:fld>
            <a:endParaRPr lang="it-IT" altLang="it-IT" sz="1400"/>
          </a:p>
        </p:txBody>
      </p:sp>
      <p:sp>
        <p:nvSpPr>
          <p:cNvPr id="21510" name="Footer Placeholder 9">
            <a:extLst>
              <a:ext uri="{FF2B5EF4-FFF2-40B4-BE49-F238E27FC236}">
                <a16:creationId xmlns:a16="http://schemas.microsoft.com/office/drawing/2014/main" id="{41103E1A-5A15-C747-BC5F-885746071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4860" y="6459569"/>
            <a:ext cx="3492578" cy="25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2024</a:t>
            </a:r>
            <a:endParaRPr lang="it-IT" altLang="it-IT" sz="14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C33D9E-602F-E5CC-D8D3-BA7E610AEC48}"/>
              </a:ext>
            </a:extLst>
          </p:cNvPr>
          <p:cNvSpPr txBox="1"/>
          <p:nvPr/>
        </p:nvSpPr>
        <p:spPr>
          <a:xfrm>
            <a:off x="6131859" y="3840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23554DD-85D6-BE15-F2B4-D3AC73B3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51" y="321891"/>
            <a:ext cx="9143999" cy="892552"/>
          </a:xfrm>
        </p:spPr>
        <p:txBody>
          <a:bodyPr/>
          <a:lstStyle/>
          <a:p>
            <a:r>
              <a:rPr lang="it-IT" sz="3600" b="1" dirty="0">
                <a:solidFill>
                  <a:srgbClr val="FF0000"/>
                </a:solidFill>
              </a:rPr>
              <a:t>Procedimento valido in generale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387F22-5652-3F54-AB66-1CBBC16CEC77}"/>
              </a:ext>
            </a:extLst>
          </p:cNvPr>
          <p:cNvSpPr txBox="1"/>
          <p:nvPr/>
        </p:nvSpPr>
        <p:spPr>
          <a:xfrm>
            <a:off x="434116" y="1214443"/>
            <a:ext cx="8275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Posso ripetere il procedimento a partire da qualunque traslazione e anche se ho disegnato altri grafici: parabole, circonferenze, …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1EE2D4C-73A5-397C-5E42-C10BCDAD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792977"/>
            <a:ext cx="3657600" cy="28702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9626944-3F4A-ED3B-D849-91675277D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25" y="2792977"/>
            <a:ext cx="4120584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1778C71-AC66-DD46-BC9C-9C3CA38851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39324"/>
            <a:ext cx="8507288" cy="6096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video mostra un modello digitale di traslazione</a:t>
            </a:r>
          </a:p>
        </p:txBody>
      </p:sp>
      <p:sp>
        <p:nvSpPr>
          <p:cNvPr id="31748" name="Slide Number Placeholder 34">
            <a:extLst>
              <a:ext uri="{FF2B5EF4-FFF2-40B4-BE49-F238E27FC236}">
                <a16:creationId xmlns:a16="http://schemas.microsoft.com/office/drawing/2014/main" id="{209D930D-8F33-F94C-AF80-A6DE648C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BD9514-FDAD-714B-A509-520BF3A688F7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31749" name="Footer Placeholder 9">
            <a:extLst>
              <a:ext uri="{FF2B5EF4-FFF2-40B4-BE49-F238E27FC236}">
                <a16:creationId xmlns:a16="http://schemas.microsoft.com/office/drawing/2014/main" id="{7239CDDE-9AA6-E846-8BB1-0A749F673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197971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400"/>
              <a:t>Daniela Valenti, 2024</a:t>
            </a:r>
          </a:p>
        </p:txBody>
      </p:sp>
      <p:sp>
        <p:nvSpPr>
          <p:cNvPr id="31750" name="Rectangle 10">
            <a:extLst>
              <a:ext uri="{FF2B5EF4-FFF2-40B4-BE49-F238E27FC236}">
                <a16:creationId xmlns:a16="http://schemas.microsoft.com/office/drawing/2014/main" id="{B9E68CF3-4376-E34D-871A-99EE84A68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718864"/>
            <a:ext cx="85072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Arial Narrow" panose="020B0604020202020204" pitchFamily="34" charset="0"/>
              </a:rPr>
              <a:t>Quando il piano mobile trasla, cambiano le coordinate di tutti i suoi </a:t>
            </a:r>
            <a:r>
              <a:rPr lang="it-IT" altLang="it-IT" sz="2800" b="1" dirty="0">
                <a:solidFill>
                  <a:srgbClr val="0001D1"/>
                </a:solidFill>
                <a:latin typeface="Arial Narrow" panose="020B0604020202020204" pitchFamily="34" charset="0"/>
              </a:rPr>
              <a:t>punti blu</a:t>
            </a:r>
            <a:r>
              <a:rPr lang="it-IT" altLang="it-IT" sz="2800" b="1" dirty="0">
                <a:latin typeface="Arial Narrow" panose="020B0604020202020204" pitchFamily="34" charset="0"/>
              </a:rPr>
              <a:t>. Ma sul piano fisso rimane 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la</a:t>
            </a:r>
            <a:r>
              <a:rPr lang="it-IT" altLang="it-IT" sz="2800" b="1" dirty="0">
                <a:latin typeface="Arial Narrow" panose="020B0604020202020204" pitchFamily="34" charset="0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traccia rossa</a:t>
            </a:r>
            <a:r>
              <a:rPr lang="it-IT" altLang="it-IT" sz="2800" b="1" dirty="0">
                <a:latin typeface="Arial Narrow" panose="020B0604020202020204" pitchFamily="34" charset="0"/>
              </a:rPr>
              <a:t> della posizione iniziale.</a:t>
            </a:r>
          </a:p>
        </p:txBody>
      </p:sp>
      <p:sp>
        <p:nvSpPr>
          <p:cNvPr id="31752" name="TextBox 9">
            <a:extLst>
              <a:ext uri="{FF2B5EF4-FFF2-40B4-BE49-F238E27FC236}">
                <a16:creationId xmlns:a16="http://schemas.microsoft.com/office/drawing/2014/main" id="{E8C97F01-30EC-8741-B1EB-8B555AFAB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96" y="5783178"/>
            <a:ext cx="7488832" cy="523220"/>
          </a:xfrm>
          <a:prstGeom prst="rect">
            <a:avLst/>
          </a:prstGeom>
          <a:solidFill>
            <a:srgbClr val="FFFFCC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dirty="0">
                <a:latin typeface="Chalkboard" panose="03050602040202020205" pitchFamily="66" charset="77"/>
              </a:rPr>
              <a:t>Comincio a studiare esempi di traslazione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D7EE6F-216C-7A4C-8575-6A6615207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155" y="2103859"/>
            <a:ext cx="4073689" cy="35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9177" y="91200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Traslazione lungo l’asse delle x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0740"/>
            <a:ext cx="3505200" cy="3672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E7E952-F5F1-4444-BE1C-430DB43ECBB5}"/>
              </a:ext>
            </a:extLst>
          </p:cNvPr>
          <p:cNvSpPr txBox="1"/>
          <p:nvPr/>
        </p:nvSpPr>
        <p:spPr>
          <a:xfrm>
            <a:off x="26761" y="633082"/>
            <a:ext cx="87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Il piano </a:t>
            </a:r>
            <a:r>
              <a:rPr lang="it-IT" sz="2800" b="1" dirty="0"/>
              <a:t>mobile</a:t>
            </a:r>
            <a:r>
              <a:rPr lang="it-IT" sz="2800" b="1" dirty="0">
                <a:solidFill>
                  <a:srgbClr val="0057DD"/>
                </a:solidFill>
              </a:rPr>
              <a:t> scivola lungo l’asse delle x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F580B8-073D-E649-8590-A434BA8FC60F}"/>
              </a:ext>
            </a:extLst>
          </p:cNvPr>
          <p:cNvSpPr txBox="1"/>
          <p:nvPr/>
        </p:nvSpPr>
        <p:spPr>
          <a:xfrm>
            <a:off x="179512" y="504446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Tutti i punti del piano traslano come O ed A.</a:t>
            </a:r>
            <a:r>
              <a:rPr lang="it-IT" sz="2800" b="1" dirty="0">
                <a:solidFill>
                  <a:srgbClr val="0057DD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87CC0CC-DCB1-4241-9C39-F5A749F8F156}"/>
              </a:ext>
            </a:extLst>
          </p:cNvPr>
          <p:cNvSpPr/>
          <p:nvPr/>
        </p:nvSpPr>
        <p:spPr>
          <a:xfrm>
            <a:off x="210114" y="5401008"/>
            <a:ext cx="85751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600" b="1" dirty="0"/>
              <a:t>Per descrivere con equazioni la traslazione ‘fermo’ il piano mobile dopo la traslazione e osservo la figura.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C19E7C-7CC8-7283-A577-B947F125B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8820"/>
            <a:ext cx="5444618" cy="379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5" y="106399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modello digitale dopo la traslazione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E7E952-F5F1-4444-BE1C-430DB43ECBB5}"/>
              </a:ext>
            </a:extLst>
          </p:cNvPr>
          <p:cNvSpPr txBox="1"/>
          <p:nvPr/>
        </p:nvSpPr>
        <p:spPr>
          <a:xfrm>
            <a:off x="155128" y="646979"/>
            <a:ext cx="87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Traslazione lungo l’asse x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414748-2B81-2546-B3AA-8350FF0BF5CA}"/>
              </a:ext>
            </a:extLst>
          </p:cNvPr>
          <p:cNvSpPr txBox="1"/>
          <p:nvPr/>
        </p:nvSpPr>
        <p:spPr>
          <a:xfrm>
            <a:off x="903140" y="1476959"/>
            <a:ext cx="778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cs typeface="Arial" panose="020B0604020202020204" pitchFamily="34" charset="0"/>
              </a:rPr>
              <a:t>Dopo la traslazione leggo le coordinate dei punti: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/>
              <p:nvPr/>
            </p:nvSpPr>
            <p:spPr>
              <a:xfrm>
                <a:off x="119865" y="2076399"/>
                <a:ext cx="3849356" cy="128548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Nel piano nero che trasla</a:t>
                </a:r>
              </a:p>
              <a:p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400" b="1" dirty="0"/>
                  <a:t>     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65" y="2076399"/>
                <a:ext cx="3849356" cy="1285480"/>
              </a:xfrm>
              <a:prstGeom prst="rect">
                <a:avLst/>
              </a:prstGeom>
              <a:blipFill>
                <a:blip r:embed="rId2"/>
                <a:stretch>
                  <a:fillRect l="-30592" t="-112745" r="-1974" b="-2068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/>
              <p:nvPr/>
            </p:nvSpPr>
            <p:spPr>
              <a:xfrm>
                <a:off x="4610648" y="2076399"/>
                <a:ext cx="3744416" cy="12854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FF0000"/>
                    </a:solidFill>
                  </a:rPr>
                  <a:t>Nel piano rosso fisso</a:t>
                </a:r>
              </a:p>
              <a:p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400" b="1" dirty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4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b="1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648" y="2076399"/>
                <a:ext cx="3744416" cy="1285480"/>
              </a:xfrm>
              <a:prstGeom prst="rect">
                <a:avLst/>
              </a:prstGeom>
              <a:blipFill>
                <a:blip r:embed="rId3"/>
                <a:stretch>
                  <a:fillRect l="-28956" t="-112745" r="-2020" b="-2068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BF16FCA-42C8-4B4E-AF93-140C1F01AB43}"/>
              </a:ext>
            </a:extLst>
          </p:cNvPr>
          <p:cNvSpPr/>
          <p:nvPr/>
        </p:nvSpPr>
        <p:spPr>
          <a:xfrm>
            <a:off x="2835048" y="1076926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0001D1"/>
                </a:solidFill>
              </a:rPr>
              <a:t>Un esempio numerico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6907C58-EE15-73C3-023D-03A975A0D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28" y="3557088"/>
            <a:ext cx="3124883" cy="25495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E2B785A-4234-BE9A-236A-B51F81519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67"/>
          <a:stretch/>
        </p:blipFill>
        <p:spPr>
          <a:xfrm>
            <a:off x="4641286" y="3491505"/>
            <a:ext cx="3373449" cy="31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1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8274" y="17273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 lungo l’asse x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/>
              <p:nvPr/>
            </p:nvSpPr>
            <p:spPr>
              <a:xfrm>
                <a:off x="5090941" y="1526893"/>
                <a:ext cx="3816424" cy="12168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/>
                  <a:t>Nel piano nero che trasla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/>
                  <a:t>  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1FDB52B-67ED-9B49-91DA-2663A8E76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941" y="1526893"/>
                <a:ext cx="3816424" cy="1216872"/>
              </a:xfrm>
              <a:prstGeom prst="rect">
                <a:avLst/>
              </a:prstGeom>
              <a:blipFill>
                <a:blip r:embed="rId2"/>
                <a:stretch>
                  <a:fillRect l="-28146" t="-108247" r="-2318" b="-197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/>
              <p:nvPr/>
            </p:nvSpPr>
            <p:spPr>
              <a:xfrm>
                <a:off x="5115186" y="2876839"/>
                <a:ext cx="3932789" cy="1186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rgbClr val="FF0000"/>
                    </a:solidFill>
                  </a:rPr>
                  <a:t>Nel piano rosso fisso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CF884789-1DEA-D94C-B715-5FBB53855C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86" y="2876839"/>
                <a:ext cx="3932789" cy="1186094"/>
              </a:xfrm>
              <a:prstGeom prst="rect">
                <a:avLst/>
              </a:prstGeom>
              <a:blipFill>
                <a:blip r:embed="rId3"/>
                <a:stretch>
                  <a:fillRect l="-25402" t="-112766" b="-2053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F580B8-073D-E649-8590-A434BA8FC60F}"/>
              </a:ext>
            </a:extLst>
          </p:cNvPr>
          <p:cNvSpPr txBox="1"/>
          <p:nvPr/>
        </p:nvSpPr>
        <p:spPr>
          <a:xfrm>
            <a:off x="251520" y="5483331"/>
            <a:ext cx="79208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57DD"/>
                </a:solidFill>
              </a:rPr>
              <a:t>La traslazione porta </a:t>
            </a:r>
            <a:r>
              <a:rPr lang="it-IT" sz="2400" b="1" dirty="0">
                <a:solidFill>
                  <a:srgbClr val="FF0000"/>
                </a:solidFill>
              </a:rPr>
              <a:t>O(0,0) </a:t>
            </a:r>
            <a:r>
              <a:rPr lang="it-IT" sz="2400" b="1" dirty="0">
                <a:solidFill>
                  <a:srgbClr val="0057DD"/>
                </a:solidFill>
              </a:rPr>
              <a:t>in </a:t>
            </a:r>
            <a:r>
              <a:rPr lang="it-IT" sz="2400" b="1" dirty="0"/>
              <a:t>O’(4, 0). </a:t>
            </a:r>
            <a:r>
              <a:rPr lang="it-IT" sz="2400" b="1" dirty="0">
                <a:solidFill>
                  <a:srgbClr val="0057DD"/>
                </a:solidFill>
              </a:rPr>
              <a:t>Aggiunge </a:t>
            </a:r>
            <a:r>
              <a:rPr lang="it-IT" sz="2400" b="1" dirty="0">
                <a:solidFill>
                  <a:srgbClr val="FF0000"/>
                </a:solidFill>
              </a:rPr>
              <a:t>4</a:t>
            </a:r>
            <a:r>
              <a:rPr lang="it-IT" sz="2400" b="1" dirty="0">
                <a:solidFill>
                  <a:srgbClr val="0057DD"/>
                </a:solidFill>
              </a:rPr>
              <a:t> alle ascisse di tutti punti e lascia inalterate le ordinate.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/>
              <p:nvPr/>
            </p:nvSpPr>
            <p:spPr>
              <a:xfrm>
                <a:off x="2782876" y="4225302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E992330-077B-DF49-87A1-3935FEAB4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876" y="4225302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6190" t="-20421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tangolo 10">
            <a:extLst>
              <a:ext uri="{FF2B5EF4-FFF2-40B4-BE49-F238E27FC236}">
                <a16:creationId xmlns:a16="http://schemas.microsoft.com/office/drawing/2014/main" id="{63C64EA4-F00D-7A47-8A09-DF3D01F4E062}"/>
              </a:ext>
            </a:extLst>
          </p:cNvPr>
          <p:cNvSpPr/>
          <p:nvPr/>
        </p:nvSpPr>
        <p:spPr>
          <a:xfrm>
            <a:off x="3141660" y="548440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0057DD"/>
                </a:solidFill>
              </a:rPr>
              <a:t>Un esempio numerico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3F5B135-01DC-944F-0078-93F711DD03F1}"/>
              </a:ext>
            </a:extLst>
          </p:cNvPr>
          <p:cNvGrpSpPr/>
          <p:nvPr/>
        </p:nvGrpSpPr>
        <p:grpSpPr>
          <a:xfrm>
            <a:off x="251520" y="1158164"/>
            <a:ext cx="4680520" cy="2990916"/>
            <a:chOff x="4278340" y="3490910"/>
            <a:chExt cx="4695038" cy="315035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0977DB66-AB1A-987E-EDFA-38362C009C88}"/>
                </a:ext>
              </a:extLst>
            </p:cNvPr>
            <p:cNvGrpSpPr/>
            <p:nvPr/>
          </p:nvGrpSpPr>
          <p:grpSpPr>
            <a:xfrm>
              <a:off x="4278340" y="3490910"/>
              <a:ext cx="4695038" cy="3150350"/>
              <a:chOff x="4229758" y="2181773"/>
              <a:chExt cx="4695038" cy="3150350"/>
            </a:xfrm>
          </p:grpSpPr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8908A555-DD3A-BA75-54B9-71D3D00FC9C8}"/>
                  </a:ext>
                </a:extLst>
              </p:cNvPr>
              <p:cNvGrpSpPr/>
              <p:nvPr/>
            </p:nvGrpSpPr>
            <p:grpSpPr>
              <a:xfrm>
                <a:off x="4229758" y="2181773"/>
                <a:ext cx="4695038" cy="3150350"/>
                <a:chOff x="4229758" y="2181773"/>
                <a:chExt cx="4695038" cy="3150350"/>
              </a:xfrm>
            </p:grpSpPr>
            <p:pic>
              <p:nvPicPr>
                <p:cNvPr id="15" name="Immagine 14">
                  <a:extLst>
                    <a:ext uri="{FF2B5EF4-FFF2-40B4-BE49-F238E27FC236}">
                      <a16:creationId xmlns:a16="http://schemas.microsoft.com/office/drawing/2014/main" id="{45B5E6E4-8304-C9AD-0844-10D0E55CB3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29758" y="2181773"/>
                  <a:ext cx="4695038" cy="3150350"/>
                </a:xfrm>
                <a:prstGeom prst="rect">
                  <a:avLst/>
                </a:prstGeom>
              </p:spPr>
            </p:pic>
            <p:sp>
              <p:nvSpPr>
                <p:cNvPr id="16" name="Callout 1 15">
                  <a:extLst>
                    <a:ext uri="{FF2B5EF4-FFF2-40B4-BE49-F238E27FC236}">
                      <a16:creationId xmlns:a16="http://schemas.microsoft.com/office/drawing/2014/main" id="{53BACB29-685C-EF11-2E1B-F5911DECD8B3}"/>
                    </a:ext>
                  </a:extLst>
                </p:cNvPr>
                <p:cNvSpPr/>
                <p:nvPr/>
              </p:nvSpPr>
              <p:spPr>
                <a:xfrm>
                  <a:off x="7523111" y="4826913"/>
                  <a:ext cx="1310367" cy="406738"/>
                </a:xfrm>
                <a:prstGeom prst="borderCallout1">
                  <a:avLst>
                    <a:gd name="adj1" fmla="val 18750"/>
                    <a:gd name="adj2" fmla="val -8333"/>
                    <a:gd name="adj3" fmla="val -163932"/>
                    <a:gd name="adj4" fmla="val 57586"/>
                  </a:avLst>
                </a:prstGeom>
                <a:solidFill>
                  <a:srgbClr val="FFEFEC"/>
                </a:solidFill>
                <a:ln>
                  <a:solidFill>
                    <a:srgbClr val="0057DD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 = </a:t>
                  </a:r>
                  <a:r>
                    <a:rPr lang="it-IT" sz="24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it-IT" sz="2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+ 4</a:t>
                  </a:r>
                </a:p>
              </p:txBody>
            </p:sp>
          </p:grp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C903D2D-1E71-47DD-AFC1-396AF5548FB0}"/>
                  </a:ext>
                </a:extLst>
              </p:cNvPr>
              <p:cNvSpPr txBox="1"/>
              <p:nvPr/>
            </p:nvSpPr>
            <p:spPr>
              <a:xfrm>
                <a:off x="6948264" y="3924722"/>
                <a:ext cx="262372" cy="298024"/>
              </a:xfrm>
              <a:prstGeom prst="rect">
                <a:avLst/>
              </a:prstGeom>
              <a:solidFill>
                <a:srgbClr val="FFEFEC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</p:grp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953B0212-7B13-1727-6688-E992ED142002}"/>
                </a:ext>
              </a:extLst>
            </p:cNvPr>
            <p:cNvSpPr/>
            <p:nvPr/>
          </p:nvSpPr>
          <p:spPr>
            <a:xfrm>
              <a:off x="8148708" y="5209987"/>
              <a:ext cx="262372" cy="296912"/>
            </a:xfrm>
            <a:prstGeom prst="ellipse">
              <a:avLst/>
            </a:prstGeom>
            <a:noFill/>
            <a:ln>
              <a:solidFill>
                <a:srgbClr val="0057D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68F2ED-965F-5C19-759D-54B466F9D6A6}"/>
              </a:ext>
            </a:extLst>
          </p:cNvPr>
          <p:cNvSpPr txBox="1"/>
          <p:nvPr/>
        </p:nvSpPr>
        <p:spPr>
          <a:xfrm>
            <a:off x="5220072" y="1058376"/>
            <a:ext cx="3331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1D1"/>
                </a:solidFill>
              </a:rPr>
              <a:t>Leggo le coordinate:</a:t>
            </a:r>
          </a:p>
        </p:txBody>
      </p:sp>
    </p:spTree>
    <p:extLst>
      <p:ext uri="{BB962C8B-B14F-4D97-AF65-F5344CB8AC3E}">
        <p14:creationId xmlns:p14="http://schemas.microsoft.com/office/powerpoint/2010/main" val="226325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5496BC6-DD55-B246-8927-3E7E8B53E4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7545" y="106399"/>
            <a:ext cx="8446112" cy="649705"/>
          </a:xfrm>
        </p:spPr>
        <p:txBody>
          <a:bodyPr/>
          <a:lstStyle/>
          <a:p>
            <a:pPr marL="9525" indent="-9525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Traslazione lungo l’asse delle y</a:t>
            </a:r>
          </a:p>
        </p:txBody>
      </p:sp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0057" y="6280254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 dirty="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0740"/>
            <a:ext cx="3505200" cy="3672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Daniela Valenti, 2024</a:t>
            </a:r>
            <a:endParaRPr lang="it-IT" alt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1E7E952-F5F1-4444-BE1C-430DB43ECBB5}"/>
              </a:ext>
            </a:extLst>
          </p:cNvPr>
          <p:cNvSpPr txBox="1"/>
          <p:nvPr/>
        </p:nvSpPr>
        <p:spPr>
          <a:xfrm>
            <a:off x="26761" y="633082"/>
            <a:ext cx="8758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57DD"/>
                </a:solidFill>
              </a:rPr>
              <a:t>Il piano </a:t>
            </a:r>
            <a:r>
              <a:rPr lang="it-IT" sz="2800" b="1" dirty="0"/>
              <a:t>mobile</a:t>
            </a:r>
            <a:r>
              <a:rPr lang="it-IT" sz="2800" b="1" dirty="0">
                <a:solidFill>
                  <a:srgbClr val="0057DD"/>
                </a:solidFill>
              </a:rPr>
              <a:t> scivola lungo l’asse delle y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F580B8-073D-E649-8590-A434BA8FC60F}"/>
              </a:ext>
            </a:extLst>
          </p:cNvPr>
          <p:cNvSpPr txBox="1"/>
          <p:nvPr/>
        </p:nvSpPr>
        <p:spPr>
          <a:xfrm>
            <a:off x="239884" y="5161121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Tutti i punti del piano </a:t>
            </a:r>
            <a:r>
              <a:rPr lang="it-IT" sz="2800" b="1" dirty="0">
                <a:cs typeface="Arial" panose="020B0604020202020204" pitchFamily="34" charset="0"/>
              </a:rPr>
              <a:t>mobile</a:t>
            </a:r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 traslano come O ed A.</a:t>
            </a:r>
            <a:r>
              <a:rPr lang="it-IT" sz="2800" b="1" dirty="0">
                <a:solidFill>
                  <a:srgbClr val="0057DD"/>
                </a:solidFill>
              </a:rPr>
              <a:t>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87CC0CC-DCB1-4241-9C39-F5A749F8F156}"/>
              </a:ext>
            </a:extLst>
          </p:cNvPr>
          <p:cNvSpPr/>
          <p:nvPr/>
        </p:nvSpPr>
        <p:spPr>
          <a:xfrm>
            <a:off x="253125" y="5625827"/>
            <a:ext cx="8660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/>
              <a:t>So come procedere per scrivere le equazioni: ‘fermo’ il piano mobile dopo la traslazione e osservo la figura.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C440CC7-C7FE-62F9-F954-13885C6B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3" y="1135231"/>
            <a:ext cx="2761112" cy="40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5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34">
            <a:extLst>
              <a:ext uri="{FF2B5EF4-FFF2-40B4-BE49-F238E27FC236}">
                <a16:creationId xmlns:a16="http://schemas.microsoft.com/office/drawing/2014/main" id="{79AEEF45-6D7B-884B-81F0-22FB3A3C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AF2CE6-1F92-DA42-A37F-61DEC0F4EE57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22532" name="Footer Placeholder 9">
            <a:extLst>
              <a:ext uri="{FF2B5EF4-FFF2-40B4-BE49-F238E27FC236}">
                <a16:creationId xmlns:a16="http://schemas.microsoft.com/office/drawing/2014/main" id="{BF736840-F9D6-1B4F-9294-B687A294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7420"/>
            <a:ext cx="3505200" cy="3805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dirty="0"/>
              <a:t>Daniela Valenti,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783E2A-7FEF-9D42-9697-9A24D9242D7A}"/>
              </a:ext>
            </a:extLst>
          </p:cNvPr>
          <p:cNvSpPr txBox="1"/>
          <p:nvPr/>
        </p:nvSpPr>
        <p:spPr>
          <a:xfrm>
            <a:off x="2998033" y="64907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1D928-DABE-2E44-A452-A03EAA4310AA}"/>
                  </a:ext>
                </a:extLst>
              </p:cNvPr>
              <p:cNvSpPr txBox="1"/>
              <p:nvPr/>
            </p:nvSpPr>
            <p:spPr>
              <a:xfrm>
                <a:off x="4644227" y="1354347"/>
                <a:ext cx="3994755" cy="12168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b="1" dirty="0"/>
                  <a:t>Nel piano nero che trasla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/>
                  <a:t>  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mr>
                          <m:mr>
                            <m:e>
                              <m:r>
                                <a:rPr lang="it-IT" sz="22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1D928-DABE-2E44-A452-A03EAA431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227" y="1354347"/>
                <a:ext cx="3994755" cy="1216872"/>
              </a:xfrm>
              <a:prstGeom prst="rect">
                <a:avLst/>
              </a:prstGeom>
              <a:blipFill>
                <a:blip r:embed="rId2"/>
                <a:stretch>
                  <a:fillRect l="-26899" t="-109278" b="-195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56D370B-C5CC-AD44-970C-A2759CB7CA59}"/>
                  </a:ext>
                </a:extLst>
              </p:cNvPr>
              <p:cNvSpPr/>
              <p:nvPr/>
            </p:nvSpPr>
            <p:spPr>
              <a:xfrm>
                <a:off x="4608280" y="2711375"/>
                <a:ext cx="4144876" cy="118609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200" b="1" dirty="0">
                    <a:solidFill>
                      <a:srgbClr val="FF0000"/>
                    </a:solidFill>
                  </a:rPr>
                  <a:t>Nel piano rosso fisso</a:t>
                </a:r>
              </a:p>
              <a:p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200" b="1" dirty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it-IT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begChr m:val="{"/>
                        <m:endChr m:val=""/>
                        <m:ctrlPr>
                          <a:rPr lang="it-IT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sz="2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it-IT" sz="2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it-IT" sz="2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200" b="1" dirty="0"/>
              </a:p>
            </p:txBody>
          </p:sp>
        </mc:Choice>
        <mc:Fallback xmlns=""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456D370B-C5CC-AD44-970C-A2759CB7CA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8280" y="2711375"/>
                <a:ext cx="4144876" cy="1186094"/>
              </a:xfrm>
              <a:prstGeom prst="rect">
                <a:avLst/>
              </a:prstGeom>
              <a:blipFill>
                <a:blip r:embed="rId3"/>
                <a:stretch>
                  <a:fillRect l="-24085" t="-112766" b="-2053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9E0F0B-60B3-BB41-9335-3144A6009E14}"/>
              </a:ext>
            </a:extLst>
          </p:cNvPr>
          <p:cNvSpPr txBox="1"/>
          <p:nvPr/>
        </p:nvSpPr>
        <p:spPr>
          <a:xfrm>
            <a:off x="131316" y="5249693"/>
            <a:ext cx="88813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700" b="1" dirty="0">
                <a:solidFill>
                  <a:srgbClr val="0057DD"/>
                </a:solidFill>
              </a:rPr>
              <a:t>La traslazione porta </a:t>
            </a:r>
            <a:r>
              <a:rPr lang="it-IT" sz="2700" b="1" dirty="0">
                <a:solidFill>
                  <a:srgbClr val="FF0000"/>
                </a:solidFill>
              </a:rPr>
              <a:t>O(0,0) </a:t>
            </a:r>
            <a:r>
              <a:rPr lang="it-IT" sz="2700" b="1" dirty="0">
                <a:solidFill>
                  <a:srgbClr val="0057DD"/>
                </a:solidFill>
              </a:rPr>
              <a:t>in </a:t>
            </a:r>
            <a:r>
              <a:rPr lang="it-IT" sz="2700" b="1" dirty="0"/>
              <a:t>O’(0, 3); </a:t>
            </a:r>
            <a:r>
              <a:rPr lang="it-IT" sz="2700" b="1" dirty="0">
                <a:solidFill>
                  <a:srgbClr val="0057DD"/>
                </a:solidFill>
              </a:rPr>
              <a:t>aggiunge </a:t>
            </a:r>
            <a:r>
              <a:rPr lang="it-IT" sz="2700" b="1" dirty="0">
                <a:solidFill>
                  <a:srgbClr val="FF0000"/>
                </a:solidFill>
              </a:rPr>
              <a:t>3</a:t>
            </a:r>
            <a:r>
              <a:rPr lang="it-IT" sz="2700" b="1" dirty="0">
                <a:solidFill>
                  <a:srgbClr val="0057DD"/>
                </a:solidFill>
              </a:rPr>
              <a:t> alle ordinate di tutti punti e lascia invariate le ascisse.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591D6B8-1AC0-AB40-BC5C-ABA2A372C12B}"/>
                  </a:ext>
                </a:extLst>
              </p:cNvPr>
              <p:cNvSpPr txBox="1"/>
              <p:nvPr/>
            </p:nvSpPr>
            <p:spPr>
              <a:xfrm>
                <a:off x="5353675" y="3993167"/>
                <a:ext cx="2654087" cy="1190839"/>
              </a:xfrm>
              <a:prstGeom prst="rect">
                <a:avLst/>
              </a:prstGeom>
              <a:solidFill>
                <a:srgbClr val="FFFBE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it-IT" sz="3200" b="1" i="1" smtClean="0">
                              <a:solidFill>
                                <a:srgbClr val="0001D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3200" b="1" i="1" smtClean="0">
                                  <a:solidFill>
                                    <a:srgbClr val="0001D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  <m:sup>
                                    <m:r>
                                      <a:rPr lang="it-IT" sz="3200" b="1" i="1" smtClean="0">
                                        <a:solidFill>
                                          <a:srgbClr val="0001D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it-IT" sz="3200" b="1" i="1" smtClean="0">
                                    <a:solidFill>
                                      <a:srgbClr val="0001D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591D6B8-1AC0-AB40-BC5C-ABA2A372C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675" y="3993167"/>
                <a:ext cx="2654087" cy="1190839"/>
              </a:xfrm>
              <a:prstGeom prst="rect">
                <a:avLst/>
              </a:prstGeom>
              <a:blipFill>
                <a:blip r:embed="rId4"/>
                <a:stretch>
                  <a:fillRect l="-66190" t="-204211" b="-2936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68690C64-881B-DB09-6115-D77913421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18" y="1236103"/>
            <a:ext cx="3744416" cy="3822193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645D7A3B-0774-883A-6315-E482F5A1FED6}"/>
              </a:ext>
            </a:extLst>
          </p:cNvPr>
          <p:cNvSpPr/>
          <p:nvPr/>
        </p:nvSpPr>
        <p:spPr>
          <a:xfrm>
            <a:off x="755576" y="749560"/>
            <a:ext cx="2937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0001D1"/>
                </a:solidFill>
              </a:rPr>
              <a:t>Esempio numerico</a:t>
            </a:r>
          </a:p>
        </p:txBody>
      </p:sp>
      <p:sp>
        <p:nvSpPr>
          <p:cNvPr id="20" name="Titolo 19">
            <a:extLst>
              <a:ext uri="{FF2B5EF4-FFF2-40B4-BE49-F238E27FC236}">
                <a16:creationId xmlns:a16="http://schemas.microsoft.com/office/drawing/2014/main" id="{835C9401-778C-6F3F-1627-178E89A9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364" y="11111"/>
            <a:ext cx="8449320" cy="713572"/>
          </a:xfrm>
        </p:spPr>
        <p:txBody>
          <a:bodyPr/>
          <a:lstStyle/>
          <a:p>
            <a:r>
              <a:rPr lang="it-IT" altLang="it-IT" sz="3200" b="1" kern="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Equazioni di una traslazione lungo l’asse y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8DAD96-205E-6178-7E21-BED8812E0755}"/>
              </a:ext>
            </a:extLst>
          </p:cNvPr>
          <p:cNvSpPr txBox="1"/>
          <p:nvPr/>
        </p:nvSpPr>
        <p:spPr>
          <a:xfrm>
            <a:off x="5034084" y="875394"/>
            <a:ext cx="32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1D1"/>
                </a:solidFill>
              </a:rPr>
              <a:t>Leggo le coordinate:</a:t>
            </a:r>
          </a:p>
        </p:txBody>
      </p:sp>
    </p:spTree>
    <p:extLst>
      <p:ext uri="{BB962C8B-B14F-4D97-AF65-F5344CB8AC3E}">
        <p14:creationId xmlns:p14="http://schemas.microsoft.com/office/powerpoint/2010/main" val="100373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10">
            <a:extLst>
              <a:ext uri="{FF2B5EF4-FFF2-40B4-BE49-F238E27FC236}">
                <a16:creationId xmlns:a16="http://schemas.microsoft.com/office/drawing/2014/main" id="{407A2EF0-AB8C-2F42-BBD1-C6E9302F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964" y="6516870"/>
            <a:ext cx="442392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4562656-037B-BA47-8B27-7AD6A00F1DA1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33796" name="Footer Placeholder 11">
            <a:extLst>
              <a:ext uri="{FF2B5EF4-FFF2-40B4-BE49-F238E27FC236}">
                <a16:creationId xmlns:a16="http://schemas.microsoft.com/office/drawing/2014/main" id="{4EC8669A-91F4-BA41-A6BE-3F30C767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0715" y="649647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EC6FCBC-D46B-AF40-9E2F-534377A8B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1644" y="50973"/>
            <a:ext cx="9144000" cy="749016"/>
          </a:xfrm>
        </p:spPr>
        <p:txBody>
          <a:bodyPr/>
          <a:lstStyle/>
          <a:p>
            <a:r>
              <a:rPr lang="it-IT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traslazione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045A75-D0CD-8074-A39F-1870DD5BF42E}"/>
              </a:ext>
            </a:extLst>
          </p:cNvPr>
          <p:cNvSpPr txBox="1"/>
          <p:nvPr/>
        </p:nvSpPr>
        <p:spPr>
          <a:xfrm>
            <a:off x="114545" y="799989"/>
            <a:ext cx="8759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01D1"/>
                </a:solidFill>
              </a:rPr>
              <a:t>Il piano </a:t>
            </a:r>
            <a:r>
              <a:rPr lang="it-IT" sz="3200" b="1" dirty="0"/>
              <a:t>nero</a:t>
            </a:r>
            <a:r>
              <a:rPr lang="it-IT" sz="3200" b="1" dirty="0">
                <a:solidFill>
                  <a:srgbClr val="0001D1"/>
                </a:solidFill>
              </a:rPr>
              <a:t> trasla sul piano </a:t>
            </a:r>
            <a:r>
              <a:rPr lang="it-IT" sz="3200" b="1" dirty="0">
                <a:solidFill>
                  <a:srgbClr val="FF0000"/>
                </a:solidFill>
              </a:rPr>
              <a:t>rosso.  </a:t>
            </a:r>
            <a:endParaRPr lang="it-IT" sz="3200" b="1" dirty="0">
              <a:solidFill>
                <a:srgbClr val="0001D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BB56A4-200F-E7FF-2553-1F379E01D22F}"/>
              </a:ext>
            </a:extLst>
          </p:cNvPr>
          <p:cNvSpPr txBox="1"/>
          <p:nvPr/>
        </p:nvSpPr>
        <p:spPr>
          <a:xfrm>
            <a:off x="4950715" y="2014287"/>
            <a:ext cx="3874929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07975" indent="-307975">
              <a:buFontTx/>
              <a:buChar char="-"/>
            </a:pPr>
            <a:r>
              <a:rPr lang="it-IT" sz="2800" b="1" dirty="0"/>
              <a:t>L’asse </a:t>
            </a:r>
            <a:r>
              <a:rPr lang="it-IT" sz="2800" b="1" i="1" dirty="0"/>
              <a:t>x </a:t>
            </a:r>
            <a:r>
              <a:rPr lang="it-IT" sz="2800" b="1" dirty="0"/>
              <a:t>rimane parallelo all’asse </a:t>
            </a:r>
            <a:r>
              <a:rPr lang="it-IT" sz="2800" b="1" i="1" dirty="0">
                <a:solidFill>
                  <a:srgbClr val="FF0000"/>
                </a:solidFill>
              </a:rPr>
              <a:t>x’.</a:t>
            </a:r>
            <a:endParaRPr lang="it-IT" sz="2800" b="1" i="1" dirty="0"/>
          </a:p>
          <a:p>
            <a:pPr marL="307975" indent="-307975">
              <a:buFontTx/>
              <a:buChar char="-"/>
            </a:pPr>
            <a:r>
              <a:rPr lang="it-IT" sz="2800" b="1" dirty="0"/>
              <a:t>L’asse </a:t>
            </a:r>
            <a:r>
              <a:rPr lang="it-IT" sz="2800" b="1" i="1" dirty="0"/>
              <a:t>y</a:t>
            </a:r>
            <a:r>
              <a:rPr lang="it-IT" sz="2800" b="1" dirty="0"/>
              <a:t> rimane parallelo all’asse </a:t>
            </a:r>
            <a:r>
              <a:rPr lang="it-IT" sz="2800" b="1" i="1" dirty="0">
                <a:solidFill>
                  <a:srgbClr val="FF0000"/>
                </a:solidFill>
              </a:rPr>
              <a:t>y’</a:t>
            </a:r>
            <a:r>
              <a:rPr lang="it-IT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D7F92F-DDAE-86D2-0FD9-17B29B0D24A0}"/>
              </a:ext>
            </a:extLst>
          </p:cNvPr>
          <p:cNvSpPr txBox="1"/>
          <p:nvPr/>
        </p:nvSpPr>
        <p:spPr>
          <a:xfrm>
            <a:off x="179512" y="5044468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57DD"/>
                </a:solidFill>
                <a:cs typeface="Arial" panose="020B0604020202020204" pitchFamily="34" charset="0"/>
              </a:rPr>
              <a:t>Tutti i punti del piano mobile traslano come O ed A.</a:t>
            </a:r>
            <a:r>
              <a:rPr lang="it-IT" sz="2800" b="1" dirty="0">
                <a:solidFill>
                  <a:srgbClr val="0057DD"/>
                </a:solidFill>
              </a:rPr>
              <a:t> 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F0A4437-DD0D-20AB-40E0-8A6A1BC59671}"/>
              </a:ext>
            </a:extLst>
          </p:cNvPr>
          <p:cNvSpPr/>
          <p:nvPr/>
        </p:nvSpPr>
        <p:spPr>
          <a:xfrm>
            <a:off x="253124" y="5520209"/>
            <a:ext cx="8495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400" b="1" dirty="0"/>
              <a:t>Ripeto il procedimento per scrivere le equazioni: ‘fermo’ il piano mobile dopo la traslazione e osservo la figura.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B02D666-DB2A-200A-13DB-8D8C72A7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56" y="1446980"/>
            <a:ext cx="4541676" cy="36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48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truttura predefinita">
  <a:themeElements>
    <a:clrScheme name="Custom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49119</TotalTime>
  <Words>949</Words>
  <Application>Microsoft Macintosh PowerPoint</Application>
  <PresentationFormat>Presentazione su schermo (4:3)</PresentationFormat>
  <Paragraphs>175</Paragraphs>
  <Slides>26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Cambria Math</vt:lpstr>
      <vt:lpstr>Chalkboard</vt:lpstr>
      <vt:lpstr>Times</vt:lpstr>
      <vt:lpstr>Times New Roman</vt:lpstr>
      <vt:lpstr>Struttura predefinita</vt:lpstr>
      <vt:lpstr>Traslazioni</vt:lpstr>
      <vt:lpstr>Un video per incontrare le traslazioni</vt:lpstr>
      <vt:lpstr>Il video mostra un modello digitale di traslazione</vt:lpstr>
      <vt:lpstr>Traslazione lungo l’asse delle x</vt:lpstr>
      <vt:lpstr>Il modello digitale dopo la traslazione</vt:lpstr>
      <vt:lpstr>Equazioni di una traslazione lungo l’asse x</vt:lpstr>
      <vt:lpstr>Traslazione lungo l’asse delle y</vt:lpstr>
      <vt:lpstr>Equazioni di una traslazione lungo l’asse y</vt:lpstr>
      <vt:lpstr>Una traslazione </vt:lpstr>
      <vt:lpstr>Equazioni di una traslazione</vt:lpstr>
      <vt:lpstr>Equazioni di una traslazione</vt:lpstr>
      <vt:lpstr>Altro esempio di traslazione</vt:lpstr>
      <vt:lpstr>Traslazioni. Attività</vt:lpstr>
      <vt:lpstr>Riflessioni sull’attività</vt:lpstr>
      <vt:lpstr>Traslazioni e poligoni</vt:lpstr>
      <vt:lpstr>Quesito 1a </vt:lpstr>
      <vt:lpstr>Quesito 1b </vt:lpstr>
      <vt:lpstr>Semplificare il disegno</vt:lpstr>
      <vt:lpstr>Traslazioni e grafici</vt:lpstr>
      <vt:lpstr>Quesito 2a.Trasformare una retta</vt:lpstr>
      <vt:lpstr>Equazione della retta r’ dopo la traslazione</vt:lpstr>
      <vt:lpstr>Quesito 2b.Confronto le equazioni delle rette r e r’</vt:lpstr>
      <vt:lpstr>Traslare rette</vt:lpstr>
      <vt:lpstr>Applicare le equazioni di una trasformazione</vt:lpstr>
      <vt:lpstr>Procedimento rapido per traslare grafici </vt:lpstr>
      <vt:lpstr>Procedimento valido in generale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Approssimazioni Concorso</dc:title>
  <dc:subject/>
  <dc:creator>Io</dc:creator>
  <cp:keywords/>
  <dc:description/>
  <cp:lastModifiedBy>Microsoft Office User</cp:lastModifiedBy>
  <cp:revision>1193</cp:revision>
  <dcterms:created xsi:type="dcterms:W3CDTF">2013-08-19T09:47:19Z</dcterms:created>
  <dcterms:modified xsi:type="dcterms:W3CDTF">2024-10-16T17:28:50Z</dcterms:modified>
  <cp:category/>
</cp:coreProperties>
</file>