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90" r:id="rId2"/>
    <p:sldId id="422" r:id="rId3"/>
    <p:sldId id="439" r:id="rId4"/>
    <p:sldId id="440" r:id="rId5"/>
    <p:sldId id="441" r:id="rId6"/>
    <p:sldId id="423" r:id="rId7"/>
    <p:sldId id="431" r:id="rId8"/>
    <p:sldId id="424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1" r:id="rId19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>
      <p:cViewPr varScale="1">
        <p:scale>
          <a:sx n="124" d="100"/>
          <a:sy n="124" d="100"/>
        </p:scale>
        <p:origin x="616" y="168"/>
      </p:cViewPr>
      <p:guideLst>
        <p:guide orient="horz" pos="25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16A536-DD76-7F45-8ED0-ABFC3ADBAA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369EE-C489-944A-B3F0-60DA564769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201D28-1C34-8245-8DD1-D5C21696404D}" type="datetime1">
              <a:rPr lang="it-IT" altLang="it-IT"/>
              <a:pPr>
                <a:defRPr/>
              </a:pPr>
              <a:t>27/09/23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F2E3B-5017-504B-9655-D2B8465DA6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621E0-16EB-8D47-9F42-485A0EEF6D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21498C9-5A01-1048-8E5D-812117B398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EA5D07-C15F-2345-806D-09811F02C1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FABB9-7171-F94B-B512-3391AF7D43E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269FE9-118D-2D4D-9387-10D3EB3F78F1}" type="datetime1">
              <a:rPr lang="it-IT" altLang="it-IT"/>
              <a:pPr>
                <a:defRPr/>
              </a:pPr>
              <a:t>27/09/23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B9295F-0D6C-2F40-9A1D-E08DBF5A8B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16C277F-8DA3-774D-8AA1-1C02196CE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B1FBD-305E-4E41-B621-0ED1DEF144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7D358-282E-D742-9C64-3E6E8F2DC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14A1D9-F26E-AC4D-8C47-8FC1161F849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CD04D8-6DF9-124E-A6F7-2FD27B5DE6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A85357-601E-AA4F-93EB-43F13B27D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5FDD0E-1787-9C4A-B25F-3DEDFFD82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565D8-F5E3-EA4F-AE90-F9D127586B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695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E84A8-7E9F-B048-8B52-12D174C9EE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77E5DC-0239-9A44-BB60-DAE68DD5D8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5D044A-3D5E-9D46-986C-B57CFACD23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FCC23-8D1E-714E-8074-82F2FFAB57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290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1B89E4-8874-5B4D-9E8F-E9A84E29C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7E31B4-5791-3240-A975-8F9DAE16A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AB8B7-08CE-E449-899A-3B8EE10C1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C902D-770E-CB46-B2F7-DA692D41B3B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7483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1DD4D3-2FC3-394D-8C30-239C9B25A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5BCE44-145A-7145-9F0E-797305DDA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368FFE-B100-7A48-9AE6-F162C9576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105F8-1922-1D48-820A-223514A1D8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240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85E2A6-6E41-7742-AC9C-606578CDF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38FDF75-C57E-9D4A-863F-F8A2B61A49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FD4AE75-95C8-2E4A-A8FE-DA072A453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1C6F-33FF-E040-BF89-76A9AB932E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579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6AEDF9-1D1A-F142-A71D-76AA8915CA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C7C072-A327-9A47-8909-D9B65004A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395A06-7260-D64C-A9B1-EC305766B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13CC8-EF56-8845-85B1-5483555B9A8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249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2C06DA-0491-6F45-A7D6-DD5DDD4CE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AEB837-D77C-1442-A579-06D71C5991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230FC7-D0FF-C842-8A9A-116F8C419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4F5A-D411-C34F-BDF4-3EDA4FFCB9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222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4841B5-0006-B840-B5B9-07C89830C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FE7ED-ABEA-4846-89B5-45088744C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FD821-BE40-3E49-AC05-C59EEA2FBB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41766-C221-C744-8350-077C57C982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003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4BEBBC-B05F-FC49-9441-F94FFD82EB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10C785-07FC-1642-8095-28556148B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46ED21-FBCB-8E49-A1F0-50E94675C7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F4BCD-9E49-324C-96CB-6DB9B1DE57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428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308936A-12B0-2043-978A-B1AB11F17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B05B96-3A02-6040-B3C7-CD30FD140B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29CD28-4BEA-CC42-901C-00DED28F4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1C0F0-8AC0-0040-9536-D2A3E46D1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297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DEDF4B-C4D7-6246-B51F-5895238AD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9E9D2F-9D9B-DB48-9C4C-55856C6A5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B6AB0F-75CC-FC47-A802-754C62E196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A3153-FB92-1A45-89EC-825F7B07B4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267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03A144-7EF0-E945-B12F-8B1214A28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766BB1-13CF-2848-AFD5-B3B7867D1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850652-6608-1E4F-BF4A-61C50433B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9BE85-8668-994E-87B8-E7B6363311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209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0EA04-CE83-C242-9FC0-AC825D357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0AF80-AA9F-4441-B9DC-1F3F90FC9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D9DF8-9506-2B4F-A512-65DAB5065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45C34-879D-C246-8652-26BAAA2951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796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5BEA9-5CA6-A74E-B732-D75DDEB60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EDD78-5498-424F-AC11-4646FEF0E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67D0E-EE24-844F-B14F-3CAC6CE915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8842F-26A8-1D40-8673-5246C4A776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540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3BF0A0-4C3B-AE4A-A1DE-2500F05A4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932377-6B05-364F-8035-D9E8053D0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35737A0-7DB1-0847-910F-E314A3BACD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81CDB2-9950-3745-BDF0-06F1933484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B0F94D-1815-3247-94F4-27F3812C69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B2AB5DF-E7A3-C64E-953D-CE2076162B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94E5B1C1-30E8-4D42-82AB-DDCEF161E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09800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Simmetria centrale</a:t>
            </a:r>
          </a:p>
        </p:txBody>
      </p:sp>
      <p:sp>
        <p:nvSpPr>
          <p:cNvPr id="18434" name="Slide Number Placeholder 8">
            <a:extLst>
              <a:ext uri="{FF2B5EF4-FFF2-40B4-BE49-F238E27FC236}">
                <a16:creationId xmlns:a16="http://schemas.microsoft.com/office/drawing/2014/main" id="{2DCF52C2-5048-DD4A-BA08-49E70484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19D61F-71B8-9542-8A5A-A1AB6BC21B9B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8435" name="Footer Placeholder 9">
            <a:extLst>
              <a:ext uri="{FF2B5EF4-FFF2-40B4-BE49-F238E27FC236}">
                <a16:creationId xmlns:a16="http://schemas.microsoft.com/office/drawing/2014/main" id="{79C65E68-A88A-8548-8B94-8392F3CF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2">
            <a:extLst>
              <a:ext uri="{FF2B5EF4-FFF2-40B4-BE49-F238E27FC236}">
                <a16:creationId xmlns:a16="http://schemas.microsoft.com/office/drawing/2014/main" id="{EE78966D-ECC6-1B4A-AA8F-EA2E56E6A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7650" name="Rectangle 1034">
            <a:extLst>
              <a:ext uri="{FF2B5EF4-FFF2-40B4-BE49-F238E27FC236}">
                <a16:creationId xmlns:a16="http://schemas.microsoft.com/office/drawing/2014/main" id="{F818683D-6769-0045-8B15-A84CDD4DE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7651" name="Footer Placeholder 6">
            <a:extLst>
              <a:ext uri="{FF2B5EF4-FFF2-40B4-BE49-F238E27FC236}">
                <a16:creationId xmlns:a16="http://schemas.microsoft.com/office/drawing/2014/main" id="{ACDC2A07-C59E-1848-93CA-8425AE02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94073" y="6381750"/>
            <a:ext cx="29337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2023</a:t>
            </a:r>
          </a:p>
        </p:txBody>
      </p:sp>
      <p:sp>
        <p:nvSpPr>
          <p:cNvPr id="27652" name="Slide Number Placeholder 9">
            <a:extLst>
              <a:ext uri="{FF2B5EF4-FFF2-40B4-BE49-F238E27FC236}">
                <a16:creationId xmlns:a16="http://schemas.microsoft.com/office/drawing/2014/main" id="{C7CFF038-832F-CC4F-949E-FDC70236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58ED1E-DEED-7249-ABDA-79B018D424D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27653" name="Title 10">
            <a:extLst>
              <a:ext uri="{FF2B5EF4-FFF2-40B4-BE49-F238E27FC236}">
                <a16:creationId xmlns:a16="http://schemas.microsoft.com/office/drawing/2014/main" id="{690B093C-7BC6-A946-B980-FD1D6E341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13" y="27466"/>
            <a:ext cx="91440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Quesiti 4 e 5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2920798-C915-F84A-AE54-D12FF930C2C9}"/>
              </a:ext>
            </a:extLst>
          </p:cNvPr>
          <p:cNvGrpSpPr/>
          <p:nvPr/>
        </p:nvGrpSpPr>
        <p:grpSpPr>
          <a:xfrm>
            <a:off x="253743" y="1199419"/>
            <a:ext cx="8653565" cy="5386267"/>
            <a:chOff x="253743" y="1199419"/>
            <a:chExt cx="8653565" cy="5386267"/>
          </a:xfrm>
        </p:grpSpPr>
        <p:sp>
          <p:nvSpPr>
            <p:cNvPr id="27654" name="TextBox 11">
              <a:extLst>
                <a:ext uri="{FF2B5EF4-FFF2-40B4-BE49-F238E27FC236}">
                  <a16:creationId xmlns:a16="http://schemas.microsoft.com/office/drawing/2014/main" id="{5DB09B68-9C07-1144-B8A8-F759D5EBC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0964" y="2008796"/>
              <a:ext cx="3645934" cy="1015663"/>
            </a:xfrm>
            <a:prstGeom prst="rect">
              <a:avLst/>
            </a:prstGeom>
            <a:solidFill>
              <a:srgbClr val="FEFFEA"/>
            </a:solidFill>
            <a:ln w="3175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Con la simmetria rispetto ad O: 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 ACDE si sovrappone a se stesso;</a:t>
              </a:r>
              <a:br>
                <a:rPr lang="it-IT" altLang="it-IT" sz="2000" b="1" dirty="0">
                  <a:latin typeface="Arial Narrow" panose="020B0604020202020204" pitchFamily="34" charset="0"/>
                </a:rPr>
              </a:br>
              <a:r>
                <a:rPr lang="it-IT" altLang="it-IT" sz="2000" dirty="0">
                  <a:latin typeface="Arial Narrow" panose="020B0604020202020204" pitchFamily="34" charset="0"/>
                </a:rPr>
                <a:t>-</a:t>
              </a:r>
              <a:r>
                <a:rPr lang="it-IT" altLang="it-IT" sz="2000" b="1" dirty="0">
                  <a:latin typeface="Arial Narrow" panose="020B0604020202020204" pitchFamily="34" charset="0"/>
                </a:rPr>
                <a:t> il punto O resta fisso.</a:t>
              </a:r>
            </a:p>
          </p:txBody>
        </p:sp>
        <p:sp>
          <p:nvSpPr>
            <p:cNvPr id="27655" name="TextBox 12">
              <a:extLst>
                <a:ext uri="{FF2B5EF4-FFF2-40B4-BE49-F238E27FC236}">
                  <a16:creationId xmlns:a16="http://schemas.microsoft.com/office/drawing/2014/main" id="{FEF74D0F-5763-5442-B531-E1FE3FB07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5908" y="4261275"/>
              <a:ext cx="3581400" cy="1708160"/>
            </a:xfrm>
            <a:prstGeom prst="rect">
              <a:avLst/>
            </a:prstGeom>
            <a:solidFill>
              <a:srgbClr val="FEFFEA"/>
            </a:solidFill>
            <a:ln w="25400">
              <a:solidFill>
                <a:srgbClr val="11B29B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In matematica si dice che:</a:t>
              </a:r>
            </a:p>
            <a:p>
              <a:pPr marL="342900" indent="-342900" eaLnBrk="1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Il punto O è centro di simmetria di ACDE.</a:t>
              </a:r>
            </a:p>
            <a:p>
              <a:pPr marL="342900" indent="-34290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ACDE ha il punto O come centro di simmetria.</a:t>
              </a:r>
            </a:p>
          </p:txBody>
        </p:sp>
        <p:pic>
          <p:nvPicPr>
            <p:cNvPr id="27657" name="Picture 13" descr="Immagine 23.png">
              <a:extLst>
                <a:ext uri="{FF2B5EF4-FFF2-40B4-BE49-F238E27FC236}">
                  <a16:creationId xmlns:a16="http://schemas.microsoft.com/office/drawing/2014/main" id="{51BA002D-E7FB-0D4D-81AF-440E1C18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43" y="1199419"/>
              <a:ext cx="4321553" cy="310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F5621FE7-792A-6444-AC42-3E07DEF1E00C}"/>
                </a:ext>
              </a:extLst>
            </p:cNvPr>
            <p:cNvGrpSpPr/>
            <p:nvPr/>
          </p:nvGrpSpPr>
          <p:grpSpPr>
            <a:xfrm>
              <a:off x="988830" y="4499371"/>
              <a:ext cx="2798946" cy="2086315"/>
              <a:chOff x="1240792" y="1074700"/>
              <a:chExt cx="2343548" cy="1736586"/>
            </a:xfrm>
          </p:grpSpPr>
          <p:pic>
            <p:nvPicPr>
              <p:cNvPr id="27656" name="Picture 11" descr="Immagine 21.png">
                <a:extLst>
                  <a:ext uri="{FF2B5EF4-FFF2-40B4-BE49-F238E27FC236}">
                    <a16:creationId xmlns:a16="http://schemas.microsoft.com/office/drawing/2014/main" id="{B01398EA-4B46-6346-A9A1-767ADCFBE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0792" y="1074700"/>
                <a:ext cx="2343548" cy="1736586"/>
              </a:xfrm>
              <a:prstGeom prst="rect">
                <a:avLst/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0138B7D-8E79-E647-AA34-26E7100748B5}"/>
                  </a:ext>
                </a:extLst>
              </p:cNvPr>
              <p:cNvSpPr txBox="1"/>
              <p:nvPr/>
            </p:nvSpPr>
            <p:spPr>
              <a:xfrm>
                <a:off x="2123728" y="1942994"/>
                <a:ext cx="288839" cy="281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O</a:t>
                </a:r>
              </a:p>
            </p:txBody>
          </p:sp>
        </p:grp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3F9FB116-E667-E64E-A0FA-D54B13556B34}"/>
              </a:ext>
            </a:extLst>
          </p:cNvPr>
          <p:cNvSpPr/>
          <p:nvPr/>
        </p:nvSpPr>
        <p:spPr>
          <a:xfrm>
            <a:off x="2215821" y="688591"/>
            <a:ext cx="565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400" b="1" dirty="0">
                <a:solidFill>
                  <a:srgbClr val="0057DD"/>
                </a:solidFill>
                <a:cs typeface="Arial" panose="020B0604020202020204" pitchFamily="34" charset="0"/>
              </a:rPr>
              <a:t>Quadrilatero  con centro di simmetria</a:t>
            </a:r>
            <a:endParaRPr lang="it-IT" sz="2400" dirty="0">
              <a:solidFill>
                <a:srgbClr val="0057DD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32">
            <a:extLst>
              <a:ext uri="{FF2B5EF4-FFF2-40B4-BE49-F238E27FC236}">
                <a16:creationId xmlns:a16="http://schemas.microsoft.com/office/drawing/2014/main" id="{1AAE1829-0134-1746-A824-1F905C3E1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4" name="Rectangle 1034">
            <a:extLst>
              <a:ext uri="{FF2B5EF4-FFF2-40B4-BE49-F238E27FC236}">
                <a16:creationId xmlns:a16="http://schemas.microsoft.com/office/drawing/2014/main" id="{D3F8EE66-3722-3142-9541-B77A1D11E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5" name="Footer Placeholder 6">
            <a:extLst>
              <a:ext uri="{FF2B5EF4-FFF2-40B4-BE49-F238E27FC236}">
                <a16:creationId xmlns:a16="http://schemas.microsoft.com/office/drawing/2014/main" id="{A0839FBC-D6AF-7C42-B9F8-8A8E5C46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8676" name="Slide Number Placeholder 9">
            <a:extLst>
              <a:ext uri="{FF2B5EF4-FFF2-40B4-BE49-F238E27FC236}">
                <a16:creationId xmlns:a16="http://schemas.microsoft.com/office/drawing/2014/main" id="{C13DEE17-DA48-3C41-A66A-FD7B67C2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BBBC28-5DAA-F948-8D35-A2F07497737F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28677" name="Title 10">
            <a:extLst>
              <a:ext uri="{FF2B5EF4-FFF2-40B4-BE49-F238E27FC236}">
                <a16:creationId xmlns:a16="http://schemas.microsoft.com/office/drawing/2014/main" id="{C2C5DA4E-366A-5B4A-9B6D-B3539D26D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6858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Quadrilateri con centro di simmetria</a:t>
            </a: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8678" name="Picture 10" descr="Simm1_O_quadrila.jpg">
            <a:extLst>
              <a:ext uri="{FF2B5EF4-FFF2-40B4-BE49-F238E27FC236}">
                <a16:creationId xmlns:a16="http://schemas.microsoft.com/office/drawing/2014/main" id="{BCC06AC6-B901-4C49-9D04-8686FC2CF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04000" cy="48895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2">
            <a:extLst>
              <a:ext uri="{FF2B5EF4-FFF2-40B4-BE49-F238E27FC236}">
                <a16:creationId xmlns:a16="http://schemas.microsoft.com/office/drawing/2014/main" id="{1B94B90D-4DEA-674D-948C-1663749C5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8" name="Rectangle 1034">
            <a:extLst>
              <a:ext uri="{FF2B5EF4-FFF2-40B4-BE49-F238E27FC236}">
                <a16:creationId xmlns:a16="http://schemas.microsoft.com/office/drawing/2014/main" id="{D39FE540-E0F1-454B-9696-9F1D3E580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9" name="Footer Placeholder 6">
            <a:extLst>
              <a:ext uri="{FF2B5EF4-FFF2-40B4-BE49-F238E27FC236}">
                <a16:creationId xmlns:a16="http://schemas.microsoft.com/office/drawing/2014/main" id="{D35C45B2-4BD3-5C42-9565-F59D1BF5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9700" name="Slide Number Placeholder 9">
            <a:extLst>
              <a:ext uri="{FF2B5EF4-FFF2-40B4-BE49-F238E27FC236}">
                <a16:creationId xmlns:a16="http://schemas.microsoft.com/office/drawing/2014/main" id="{80FC728C-1E12-E34C-B32F-52A66B19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BC64C8-FD37-704D-A2BC-38F25E57E4D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29701" name="Title 10">
            <a:extLst>
              <a:ext uri="{FF2B5EF4-FFF2-40B4-BE49-F238E27FC236}">
                <a16:creationId xmlns:a16="http://schemas.microsoft.com/office/drawing/2014/main" id="{C6199AA6-BE59-FE45-8E08-A3BE954CD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04664"/>
            <a:ext cx="8686800" cy="585936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Centro di simmetria in natura e nell’arte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29702" name="Picture 11" descr="Simmetria_centrale2.jpg">
            <a:extLst>
              <a:ext uri="{FF2B5EF4-FFF2-40B4-BE49-F238E27FC236}">
                <a16:creationId xmlns:a16="http://schemas.microsoft.com/office/drawing/2014/main" id="{1408094B-86D9-A243-9400-EE29079C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2800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2" descr="simmetria_centrale3.jpg">
            <a:extLst>
              <a:ext uri="{FF2B5EF4-FFF2-40B4-BE49-F238E27FC236}">
                <a16:creationId xmlns:a16="http://schemas.microsoft.com/office/drawing/2014/main" id="{B7F1C9FA-65AF-0845-9E2D-9DECB60BC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4" descr="simmetria_centrale1.jpg">
            <a:extLst>
              <a:ext uri="{FF2B5EF4-FFF2-40B4-BE49-F238E27FC236}">
                <a16:creationId xmlns:a16="http://schemas.microsoft.com/office/drawing/2014/main" id="{EA4CD467-AC64-1347-94E6-41FD321A7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r="5486"/>
          <a:stretch>
            <a:fillRect/>
          </a:stretch>
        </p:blipFill>
        <p:spPr bwMode="auto">
          <a:xfrm>
            <a:off x="1600200" y="1066800"/>
            <a:ext cx="28352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5" descr="simm_centr.jpg">
            <a:extLst>
              <a:ext uri="{FF2B5EF4-FFF2-40B4-BE49-F238E27FC236}">
                <a16:creationId xmlns:a16="http://schemas.microsoft.com/office/drawing/2014/main" id="{01A4B007-C97B-844D-A2C0-880550078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32194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32">
            <a:extLst>
              <a:ext uri="{FF2B5EF4-FFF2-40B4-BE49-F238E27FC236}">
                <a16:creationId xmlns:a16="http://schemas.microsoft.com/office/drawing/2014/main" id="{4BDB4B52-01A0-7542-A58D-84AB7E1DA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2" name="Rectangle 1034">
            <a:extLst>
              <a:ext uri="{FF2B5EF4-FFF2-40B4-BE49-F238E27FC236}">
                <a16:creationId xmlns:a16="http://schemas.microsoft.com/office/drawing/2014/main" id="{7AB40D99-DA85-0C49-B05F-ABA88B2F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3" name="Footer Placeholder 6">
            <a:extLst>
              <a:ext uri="{FF2B5EF4-FFF2-40B4-BE49-F238E27FC236}">
                <a16:creationId xmlns:a16="http://schemas.microsoft.com/office/drawing/2014/main" id="{9410A2D7-BFEB-8045-96EE-FFBEE14A7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4544" y="64262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2023</a:t>
            </a:r>
          </a:p>
        </p:txBody>
      </p:sp>
      <p:sp>
        <p:nvSpPr>
          <p:cNvPr id="30724" name="Slide Number Placeholder 9">
            <a:extLst>
              <a:ext uri="{FF2B5EF4-FFF2-40B4-BE49-F238E27FC236}">
                <a16:creationId xmlns:a16="http://schemas.microsoft.com/office/drawing/2014/main" id="{73005ECA-C7C0-B041-B86B-477042D25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58A538-EE8C-A544-A8CA-FA30860B1729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/>
          </a:p>
        </p:txBody>
      </p:sp>
      <p:sp>
        <p:nvSpPr>
          <p:cNvPr id="30725" name="Title 10">
            <a:extLst>
              <a:ext uri="{FF2B5EF4-FFF2-40B4-BE49-F238E27FC236}">
                <a16:creationId xmlns:a16="http://schemas.microsoft.com/office/drawing/2014/main" id="{63B42796-F4FC-9447-BAD9-F95ADEE8B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471636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Quesiti 6 e 7 </a:t>
            </a:r>
            <a:b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0726" name="TextBox 8">
            <a:extLst>
              <a:ext uri="{FF2B5EF4-FFF2-40B4-BE49-F238E27FC236}">
                <a16:creationId xmlns:a16="http://schemas.microsoft.com/office/drawing/2014/main" id="{B485AFE8-705E-DE44-BCE0-90E74D843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410200"/>
            <a:ext cx="4621213" cy="1016000"/>
          </a:xfrm>
          <a:prstGeom prst="rect">
            <a:avLst/>
          </a:prstGeom>
          <a:solidFill>
            <a:srgbClr val="FEFFEA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Con la simmetria attorno ad O: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000" b="1"/>
              <a:t> la curva si sovrappone a se stessa;</a:t>
            </a:r>
            <a:br>
              <a:rPr lang="it-IT" altLang="it-IT" sz="2000" b="1"/>
            </a:br>
            <a:r>
              <a:rPr lang="it-IT" altLang="it-IT" sz="2000" b="1"/>
              <a:t>- il punto O resta fisso.</a:t>
            </a:r>
          </a:p>
        </p:txBody>
      </p:sp>
      <p:pic>
        <p:nvPicPr>
          <p:cNvPr id="30727" name="Picture 8" descr="Schermata 2013-06-24 a 09.25.26.png">
            <a:extLst>
              <a:ext uri="{FF2B5EF4-FFF2-40B4-BE49-F238E27FC236}">
                <a16:creationId xmlns:a16="http://schemas.microsoft.com/office/drawing/2014/main" id="{FE88598A-B75E-324F-AAA5-7C193D7CF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09922"/>
            <a:ext cx="6969398" cy="460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2">
            <a:extLst>
              <a:ext uri="{FF2B5EF4-FFF2-40B4-BE49-F238E27FC236}">
                <a16:creationId xmlns:a16="http://schemas.microsoft.com/office/drawing/2014/main" id="{8D97061D-4EB7-AF41-863D-66125095F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6" name="Rectangle 1034">
            <a:extLst>
              <a:ext uri="{FF2B5EF4-FFF2-40B4-BE49-F238E27FC236}">
                <a16:creationId xmlns:a16="http://schemas.microsoft.com/office/drawing/2014/main" id="{36CF1355-2AE1-594A-86CE-07334A36E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7" name="Footer Placeholder 6">
            <a:extLst>
              <a:ext uri="{FF2B5EF4-FFF2-40B4-BE49-F238E27FC236}">
                <a16:creationId xmlns:a16="http://schemas.microsoft.com/office/drawing/2014/main" id="{9E1535E6-83B8-7C47-80F7-A1F650B0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1748" name="Slide Number Placeholder 9">
            <a:extLst>
              <a:ext uri="{FF2B5EF4-FFF2-40B4-BE49-F238E27FC236}">
                <a16:creationId xmlns:a16="http://schemas.microsoft.com/office/drawing/2014/main" id="{904CA94F-2713-4644-95BB-76BE7F32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459116"/>
            <a:ext cx="2133600" cy="3405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B7CDF2-E459-C142-8698-E537B9B86DAD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 dirty="0"/>
          </a:p>
        </p:txBody>
      </p:sp>
      <p:sp>
        <p:nvSpPr>
          <p:cNvPr id="31749" name="Title 10">
            <a:extLst>
              <a:ext uri="{FF2B5EF4-FFF2-40B4-BE49-F238E27FC236}">
                <a16:creationId xmlns:a16="http://schemas.microsoft.com/office/drawing/2014/main" id="{A8B84093-A57F-B949-9EE3-D80D8E405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44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Curva con O come centro di simmetria 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5CD7D04-A77F-A548-8A0F-E01838B50AB4}"/>
              </a:ext>
            </a:extLst>
          </p:cNvPr>
          <p:cNvGrpSpPr/>
          <p:nvPr/>
        </p:nvGrpSpPr>
        <p:grpSpPr>
          <a:xfrm>
            <a:off x="381000" y="807184"/>
            <a:ext cx="8229600" cy="5593616"/>
            <a:chOff x="457200" y="762000"/>
            <a:chExt cx="8229600" cy="5593616"/>
          </a:xfrm>
        </p:grpSpPr>
        <p:sp>
          <p:nvSpPr>
            <p:cNvPr id="31750" name="TextBox 11">
              <a:extLst>
                <a:ext uri="{FF2B5EF4-FFF2-40B4-BE49-F238E27FC236}">
                  <a16:creationId xmlns:a16="http://schemas.microsoft.com/office/drawing/2014/main" id="{EB258A24-EEA7-D64A-A51F-4969F1AF7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4953000"/>
              <a:ext cx="3878263" cy="1016000"/>
            </a:xfrm>
            <a:prstGeom prst="rect">
              <a:avLst/>
            </a:prstGeom>
            <a:solidFill>
              <a:srgbClr val="FEFFEA"/>
            </a:solidFill>
            <a:ln w="3175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Con la simmetria rispetto ad O: 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 La curva si sovrappone a se stessa;</a:t>
              </a:r>
              <a:br>
                <a:rPr lang="it-IT" altLang="it-IT" sz="2000" b="1" dirty="0">
                  <a:latin typeface="Arial Narrow" panose="020B0604020202020204" pitchFamily="34" charset="0"/>
                </a:rPr>
              </a:br>
              <a:r>
                <a:rPr lang="it-IT" altLang="it-IT" sz="2000" dirty="0">
                  <a:latin typeface="Arial Narrow" panose="020B0604020202020204" pitchFamily="34" charset="0"/>
                </a:rPr>
                <a:t>-</a:t>
              </a:r>
              <a:r>
                <a:rPr lang="it-IT" altLang="it-IT" sz="2000" b="1" dirty="0">
                  <a:latin typeface="Arial Narrow" panose="020B0604020202020204" pitchFamily="34" charset="0"/>
                </a:rPr>
                <a:t> il punto O resta fisso.</a:t>
              </a:r>
            </a:p>
          </p:txBody>
        </p:sp>
        <p:sp>
          <p:nvSpPr>
            <p:cNvPr id="31751" name="TextBox 12">
              <a:extLst>
                <a:ext uri="{FF2B5EF4-FFF2-40B4-BE49-F238E27FC236}">
                  <a16:creationId xmlns:a16="http://schemas.microsoft.com/office/drawing/2014/main" id="{FB9E2164-CFAD-8640-92AE-D907211B4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4724400"/>
              <a:ext cx="3810000" cy="1631216"/>
            </a:xfrm>
            <a:prstGeom prst="rect">
              <a:avLst/>
            </a:prstGeom>
            <a:solidFill>
              <a:srgbClr val="FEFFEA"/>
            </a:solidFill>
            <a:ln w="25400">
              <a:solidFill>
                <a:srgbClr val="11B29B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In matematica si dice che:</a:t>
              </a:r>
            </a:p>
            <a:p>
              <a:pPr marL="342900" indent="-34290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Il punto O è centro di simmetria della curva.</a:t>
              </a:r>
            </a:p>
            <a:p>
              <a:pPr marL="342900" indent="-34290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it-IT" sz="2000" b="1" dirty="0">
                  <a:solidFill>
                    <a:srgbClr val="0000FF"/>
                  </a:solidFill>
                  <a:latin typeface="Chalkboard" panose="03050602040202020205" pitchFamily="66" charset="77"/>
                </a:rPr>
                <a:t>La curva ha il punto O come centro di simmetria.</a:t>
              </a:r>
            </a:p>
          </p:txBody>
        </p:sp>
        <p:pic>
          <p:nvPicPr>
            <p:cNvPr id="31752" name="Picture 10" descr="Immagine 27.png">
              <a:extLst>
                <a:ext uri="{FF2B5EF4-FFF2-40B4-BE49-F238E27FC236}">
                  <a16:creationId xmlns:a16="http://schemas.microsoft.com/office/drawing/2014/main" id="{412A83F9-8AB1-E543-B28F-EF3CE4A8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762000"/>
              <a:ext cx="2311400" cy="380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11" descr="Immagine 30.png">
              <a:extLst>
                <a:ext uri="{FF2B5EF4-FFF2-40B4-BE49-F238E27FC236}">
                  <a16:creationId xmlns:a16="http://schemas.microsoft.com/office/drawing/2014/main" id="{47ADC101-E6DD-0945-9C59-AFD6AE73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762000"/>
              <a:ext cx="2222500" cy="381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2">
            <a:extLst>
              <a:ext uri="{FF2B5EF4-FFF2-40B4-BE49-F238E27FC236}">
                <a16:creationId xmlns:a16="http://schemas.microsoft.com/office/drawing/2014/main" id="{718877C3-ED1D-1842-ACF5-7B8B07E13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0" name="Rectangle 1034">
            <a:extLst>
              <a:ext uri="{FF2B5EF4-FFF2-40B4-BE49-F238E27FC236}">
                <a16:creationId xmlns:a16="http://schemas.microsoft.com/office/drawing/2014/main" id="{5FD8EE16-419E-C349-9A3C-9FE0ADE3C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1" name="Footer Placeholder 6">
            <a:extLst>
              <a:ext uri="{FF2B5EF4-FFF2-40B4-BE49-F238E27FC236}">
                <a16:creationId xmlns:a16="http://schemas.microsoft.com/office/drawing/2014/main" id="{20543FE7-5426-1D4B-9C0C-BB810BD0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2772" name="Slide Number Placeholder 9">
            <a:extLst>
              <a:ext uri="{FF2B5EF4-FFF2-40B4-BE49-F238E27FC236}">
                <a16:creationId xmlns:a16="http://schemas.microsoft.com/office/drawing/2014/main" id="{F887DF3D-0DD6-CF45-86B6-B6D6F4BA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3BBB24-3DDE-944F-B5AC-B90F9C4FE01F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32773" name="Title 10">
            <a:extLst>
              <a:ext uri="{FF2B5EF4-FFF2-40B4-BE49-F238E27FC236}">
                <a16:creationId xmlns:a16="http://schemas.microsoft.com/office/drawing/2014/main" id="{68446CE2-16CA-DA47-96B5-C474EAD98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7757"/>
            <a:ext cx="7924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Curve simmetriche, funzioni e formule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2774" name="TextBox 13">
            <a:extLst>
              <a:ext uri="{FF2B5EF4-FFF2-40B4-BE49-F238E27FC236}">
                <a16:creationId xmlns:a16="http://schemas.microsoft.com/office/drawing/2014/main" id="{A846487B-D42C-B146-A48E-87412580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3" y="1096625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‘</a:t>
            </a:r>
            <a:r>
              <a:rPr lang="it-IT" altLang="it-IT" sz="2400" b="1" dirty="0"/>
              <a:t>Dimentichiamo’ la trasformazione eseguita e gli apici nelle lettere per esaminare le curve nel piano </a:t>
            </a:r>
            <a:r>
              <a:rPr lang="it-IT" altLang="it-IT" sz="2400" b="1" i="1" dirty="0" err="1"/>
              <a:t>Oxy</a:t>
            </a:r>
            <a:r>
              <a:rPr lang="it-IT" altLang="it-IT" sz="2400" b="1" i="1" dirty="0"/>
              <a:t>.</a:t>
            </a:r>
            <a:r>
              <a:rPr lang="it-IT" altLang="it-IT" sz="2400" b="1" dirty="0"/>
              <a:t> </a:t>
            </a:r>
          </a:p>
        </p:txBody>
      </p:sp>
      <p:pic>
        <p:nvPicPr>
          <p:cNvPr id="32775" name="Picture 8" descr="Immagine 36.png">
            <a:extLst>
              <a:ext uri="{FF2B5EF4-FFF2-40B4-BE49-F238E27FC236}">
                <a16:creationId xmlns:a16="http://schemas.microsoft.com/office/drawing/2014/main" id="{D8FFC8E1-3830-8748-8A9F-6DEFC1C67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75"/>
          <a:stretch/>
        </p:blipFill>
        <p:spPr bwMode="auto">
          <a:xfrm>
            <a:off x="1228883" y="2132856"/>
            <a:ext cx="683863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32">
            <a:extLst>
              <a:ext uri="{FF2B5EF4-FFF2-40B4-BE49-F238E27FC236}">
                <a16:creationId xmlns:a16="http://schemas.microsoft.com/office/drawing/2014/main" id="{28C4CD10-9342-FC4F-A91F-4967FFDF6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4818" name="Rectangle 1034">
            <a:extLst>
              <a:ext uri="{FF2B5EF4-FFF2-40B4-BE49-F238E27FC236}">
                <a16:creationId xmlns:a16="http://schemas.microsoft.com/office/drawing/2014/main" id="{131CE750-F8C6-8B45-93A9-D579FAD8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4819" name="Footer Placeholder 6">
            <a:extLst>
              <a:ext uri="{FF2B5EF4-FFF2-40B4-BE49-F238E27FC236}">
                <a16:creationId xmlns:a16="http://schemas.microsoft.com/office/drawing/2014/main" id="{B3811F9C-DE12-7A40-B0A6-15AFEDAC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4820" name="Slide Number Placeholder 9">
            <a:extLst>
              <a:ext uri="{FF2B5EF4-FFF2-40B4-BE49-F238E27FC236}">
                <a16:creationId xmlns:a16="http://schemas.microsoft.com/office/drawing/2014/main" id="{F68DD5E9-6671-5245-B006-0BA1A460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6AD23D-F25C-3340-A36F-EE3DA5AC6EE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/>
          </a:p>
        </p:txBody>
      </p:sp>
      <p:sp>
        <p:nvSpPr>
          <p:cNvPr id="34821" name="Title 10">
            <a:extLst>
              <a:ext uri="{FF2B5EF4-FFF2-40B4-BE49-F238E27FC236}">
                <a16:creationId xmlns:a16="http://schemas.microsoft.com/office/drawing/2014/main" id="{54626DF2-AD9F-D448-8854-B3EB1FD2F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083" y="305497"/>
            <a:ext cx="8731696" cy="8382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Linguaggio matematico: funzione dispari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4824" name="TextBox 15">
            <a:extLst>
              <a:ext uri="{FF2B5EF4-FFF2-40B4-BE49-F238E27FC236}">
                <a16:creationId xmlns:a16="http://schemas.microsoft.com/office/drawing/2014/main" id="{5B4B0669-584C-1548-915E-322386FC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60" y="5340530"/>
            <a:ext cx="6934200" cy="830263"/>
          </a:xfrm>
          <a:prstGeom prst="rect">
            <a:avLst/>
          </a:prstGeom>
          <a:solidFill>
            <a:srgbClr val="FEFFEA"/>
          </a:solidFill>
          <a:ln w="3175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Il nome </a:t>
            </a:r>
            <a:r>
              <a:rPr lang="it-IT" altLang="it-IT" sz="2400" b="1" i="1"/>
              <a:t>‘funzione dispari</a:t>
            </a:r>
            <a:r>
              <a:rPr lang="it-IT" altLang="it-IT" sz="2400" b="1"/>
              <a:t>’ è legato al fatto che </a:t>
            </a:r>
            <a:r>
              <a:rPr lang="it-IT" altLang="it-IT" sz="2400" b="1" i="1"/>
              <a:t>x</a:t>
            </a:r>
            <a:r>
              <a:rPr lang="it-IT" altLang="it-IT" sz="2400" b="1" baseline="30000">
                <a:solidFill>
                  <a:srgbClr val="FF0000"/>
                </a:solidFill>
              </a:rPr>
              <a:t>3</a:t>
            </a:r>
            <a:r>
              <a:rPr lang="it-IT" altLang="it-IT" sz="2400" b="1"/>
              <a:t> è una potenza di </a:t>
            </a:r>
            <a:r>
              <a:rPr lang="it-IT" altLang="it-IT" sz="2400" b="1" i="1"/>
              <a:t>x</a:t>
            </a:r>
            <a:r>
              <a:rPr lang="it-IT" altLang="it-IT" sz="2400" b="1"/>
              <a:t> con </a:t>
            </a:r>
            <a:r>
              <a:rPr lang="it-IT" altLang="it-IT" sz="2400" b="1">
                <a:solidFill>
                  <a:srgbClr val="FF0000"/>
                </a:solidFill>
              </a:rPr>
              <a:t>esponente dispari</a:t>
            </a:r>
            <a:r>
              <a:rPr lang="it-IT" altLang="it-IT" sz="2400" b="1"/>
              <a:t>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9E3EA5F-D8C5-DF44-A3DF-73DC81581986}"/>
              </a:ext>
            </a:extLst>
          </p:cNvPr>
          <p:cNvGrpSpPr/>
          <p:nvPr/>
        </p:nvGrpSpPr>
        <p:grpSpPr>
          <a:xfrm>
            <a:off x="206152" y="1241005"/>
            <a:ext cx="8906544" cy="3779050"/>
            <a:chOff x="107504" y="990600"/>
            <a:chExt cx="8906544" cy="3779050"/>
          </a:xfrm>
        </p:grpSpPr>
        <p:sp>
          <p:nvSpPr>
            <p:cNvPr id="34822" name="TextBox 10">
              <a:extLst>
                <a:ext uri="{FF2B5EF4-FFF2-40B4-BE49-F238E27FC236}">
                  <a16:creationId xmlns:a16="http://schemas.microsoft.com/office/drawing/2014/main" id="{D0BB61B6-C11E-2742-9C6D-48F10869B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856" y="1769366"/>
              <a:ext cx="2690192" cy="830263"/>
            </a:xfrm>
            <a:prstGeom prst="rect">
              <a:avLst/>
            </a:prstGeom>
            <a:solidFill>
              <a:srgbClr val="FEFFEA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FF"/>
                  </a:solidFill>
                  <a:latin typeface="Chalkboard" panose="03050602040202020205" pitchFamily="66" charset="77"/>
                </a:rPr>
                <a:t>Curva</a:t>
              </a:r>
              <a:r>
                <a:rPr lang="it-IT" altLang="it-IT" sz="2400" b="1">
                  <a:latin typeface="Chalkboard" panose="03050602040202020205" pitchFamily="66" charset="77"/>
                </a:rPr>
                <a:t> simmetrica rispetto ad O</a:t>
              </a:r>
              <a:endParaRPr lang="it-IT" altLang="it-IT" sz="2400" b="1" i="1">
                <a:latin typeface="Chalkboard" panose="03050602040202020205" pitchFamily="66" charset="77"/>
              </a:endParaRPr>
            </a:p>
          </p:txBody>
        </p:sp>
        <p:sp>
          <p:nvSpPr>
            <p:cNvPr id="34823" name="TextBox 11">
              <a:extLst>
                <a:ext uri="{FF2B5EF4-FFF2-40B4-BE49-F238E27FC236}">
                  <a16:creationId xmlns:a16="http://schemas.microsoft.com/office/drawing/2014/main" id="{1D1F39D3-555C-4048-8529-FFFCAC472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9864" y="4256367"/>
              <a:ext cx="2613992" cy="461963"/>
            </a:xfrm>
            <a:prstGeom prst="rect">
              <a:avLst/>
            </a:prstGeom>
            <a:solidFill>
              <a:srgbClr val="FEFFEA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FF"/>
                  </a:solidFill>
                  <a:latin typeface="Chalkboard" panose="03050602040202020205" pitchFamily="66" charset="77"/>
                </a:rPr>
                <a:t>Funzione dispari</a:t>
              </a:r>
              <a:endParaRPr lang="it-IT" altLang="it-IT" sz="2400" b="1" i="1">
                <a:latin typeface="Chalkboard" panose="03050602040202020205" pitchFamily="66" charset="77"/>
              </a:endParaRPr>
            </a:p>
          </p:txBody>
        </p:sp>
        <p:pic>
          <p:nvPicPr>
            <p:cNvPr id="34825" name="Picture 10" descr="Immagine 36.png">
              <a:extLst>
                <a:ext uri="{FF2B5EF4-FFF2-40B4-BE49-F238E27FC236}">
                  <a16:creationId xmlns:a16="http://schemas.microsoft.com/office/drawing/2014/main" id="{D9C726F5-ABD2-4D46-B9E5-10D52F1A8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77"/>
            <a:stretch/>
          </p:blipFill>
          <p:spPr bwMode="auto">
            <a:xfrm>
              <a:off x="107504" y="990600"/>
              <a:ext cx="6103817" cy="377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2">
            <a:extLst>
              <a:ext uri="{FF2B5EF4-FFF2-40B4-BE49-F238E27FC236}">
                <a16:creationId xmlns:a16="http://schemas.microsoft.com/office/drawing/2014/main" id="{3E3B206B-8D17-5F41-9C6A-95C3F3F0A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5842" name="Rectangle 1034">
            <a:extLst>
              <a:ext uri="{FF2B5EF4-FFF2-40B4-BE49-F238E27FC236}">
                <a16:creationId xmlns:a16="http://schemas.microsoft.com/office/drawing/2014/main" id="{E5A3A3C4-59E6-804B-8523-4505BB1F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5843" name="Footer Placeholder 6">
            <a:extLst>
              <a:ext uri="{FF2B5EF4-FFF2-40B4-BE49-F238E27FC236}">
                <a16:creationId xmlns:a16="http://schemas.microsoft.com/office/drawing/2014/main" id="{820D72B6-A003-4B48-9CCD-0D9181DE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5844" name="Slide Number Placeholder 9">
            <a:extLst>
              <a:ext uri="{FF2B5EF4-FFF2-40B4-BE49-F238E27FC236}">
                <a16:creationId xmlns:a16="http://schemas.microsoft.com/office/drawing/2014/main" id="{BA8E61F8-1B48-8349-8F8F-DBB5942F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398B0C-A4DD-BD4B-9B26-6A75360F00DC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  <p:sp>
        <p:nvSpPr>
          <p:cNvPr id="35845" name="Title 10">
            <a:extLst>
              <a:ext uri="{FF2B5EF4-FFF2-40B4-BE49-F238E27FC236}">
                <a16:creationId xmlns:a16="http://schemas.microsoft.com/office/drawing/2014/main" id="{A1DB5420-06BE-C548-A2A9-03DDE0E6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383768"/>
            <a:ext cx="59436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  = </a:t>
            </a:r>
            <a:r>
              <a:rPr lang="it-IT" altLang="it-IT" sz="32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</a:t>
            </a:r>
            <a:r>
              <a:rPr lang="it-IT" altLang="it-IT" sz="3200" b="1" baseline="30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funzione dispari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5846" name="TextBox 10">
            <a:extLst>
              <a:ext uri="{FF2B5EF4-FFF2-40B4-BE49-F238E27FC236}">
                <a16:creationId xmlns:a16="http://schemas.microsoft.com/office/drawing/2014/main" id="{6B63BB20-4EAA-E24B-8DF0-163F9C39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072" y="1697083"/>
            <a:ext cx="2994025" cy="1862048"/>
          </a:xfrm>
          <a:prstGeom prst="rect">
            <a:avLst/>
          </a:prstGeom>
          <a:solidFill>
            <a:srgbClr val="FEFFEA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0000FF"/>
                </a:solidFill>
                <a:latin typeface="Chalkboard" panose="03050602040202020205" pitchFamily="66" charset="77"/>
              </a:rPr>
              <a:t>La curva</a:t>
            </a:r>
            <a:r>
              <a:rPr lang="it-IT" altLang="it-IT" sz="2300" b="1" dirty="0">
                <a:latin typeface="Chalkboard" panose="03050602040202020205" pitchFamily="66" charset="77"/>
              </a:rPr>
              <a:t> simmetrica rispetto all’asse </a:t>
            </a:r>
            <a:r>
              <a:rPr lang="it-IT" altLang="it-IT" sz="2300" b="1" i="1" dirty="0">
                <a:latin typeface="Chalkboard" panose="03050602040202020205" pitchFamily="66" charset="77"/>
              </a:rPr>
              <a:t>x</a:t>
            </a:r>
            <a:r>
              <a:rPr lang="it-IT" altLang="it-IT" sz="2300" b="1" dirty="0">
                <a:latin typeface="Chalkboard" panose="03050602040202020205" pitchFamily="66" charset="77"/>
              </a:rPr>
              <a:t> coincide con la </a:t>
            </a:r>
            <a:r>
              <a:rPr lang="it-IT" altLang="it-IT" sz="2300" b="1" dirty="0">
                <a:solidFill>
                  <a:srgbClr val="0000FF"/>
                </a:solidFill>
                <a:latin typeface="Chalkboard" panose="03050602040202020205" pitchFamily="66" charset="77"/>
              </a:rPr>
              <a:t>curva</a:t>
            </a:r>
            <a:r>
              <a:rPr lang="it-IT" altLang="it-IT" sz="2300" b="1" dirty="0">
                <a:latin typeface="Chalkboard" panose="03050602040202020205" pitchFamily="66" charset="77"/>
              </a:rPr>
              <a:t> simmetrica rispetto all’asse </a:t>
            </a:r>
            <a:r>
              <a:rPr lang="it-IT" altLang="it-IT" sz="2300" b="1" i="1" dirty="0">
                <a:latin typeface="Chalkboard" panose="03050602040202020205" pitchFamily="66" charset="77"/>
              </a:rPr>
              <a:t>y</a:t>
            </a:r>
          </a:p>
        </p:txBody>
      </p:sp>
      <p:sp>
        <p:nvSpPr>
          <p:cNvPr id="35847" name="TextBox 11">
            <a:extLst>
              <a:ext uri="{FF2B5EF4-FFF2-40B4-BE49-F238E27FC236}">
                <a16:creationId xmlns:a16="http://schemas.microsoft.com/office/drawing/2014/main" id="{451DCA79-50FC-D54C-9696-D869E062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4380707"/>
            <a:ext cx="2635250" cy="461963"/>
          </a:xfrm>
          <a:prstGeom prst="rect">
            <a:avLst/>
          </a:prstGeom>
          <a:solidFill>
            <a:srgbClr val="FEFFEA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  <a:latin typeface="Chalkboard" panose="03050602040202020205" pitchFamily="66" charset="77"/>
              </a:rPr>
              <a:t>Funzione dispari</a:t>
            </a:r>
            <a:endParaRPr lang="it-IT" altLang="it-IT" sz="2400" b="1" i="1">
              <a:latin typeface="Chalkboard" panose="03050602040202020205" pitchFamily="66" charset="77"/>
            </a:endParaRPr>
          </a:p>
        </p:txBody>
      </p:sp>
      <p:pic>
        <p:nvPicPr>
          <p:cNvPr id="35848" name="Picture 9" descr="Immagine 43.png">
            <a:extLst>
              <a:ext uri="{FF2B5EF4-FFF2-40B4-BE49-F238E27FC236}">
                <a16:creationId xmlns:a16="http://schemas.microsoft.com/office/drawing/2014/main" id="{F49686DE-8050-7A4F-A4D0-2E127418A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8"/>
          <a:stretch/>
        </p:blipFill>
        <p:spPr bwMode="auto">
          <a:xfrm>
            <a:off x="160846" y="1124744"/>
            <a:ext cx="578343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32">
            <a:extLst>
              <a:ext uri="{FF2B5EF4-FFF2-40B4-BE49-F238E27FC236}">
                <a16:creationId xmlns:a16="http://schemas.microsoft.com/office/drawing/2014/main" id="{B9691E56-D2BB-DC4D-9A0C-20E6A022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6866" name="Rectangle 1034">
            <a:extLst>
              <a:ext uri="{FF2B5EF4-FFF2-40B4-BE49-F238E27FC236}">
                <a16:creationId xmlns:a16="http://schemas.microsoft.com/office/drawing/2014/main" id="{CA68039E-056C-A94F-BBE5-6559CC91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6867" name="Footer Placeholder 6">
            <a:extLst>
              <a:ext uri="{FF2B5EF4-FFF2-40B4-BE49-F238E27FC236}">
                <a16:creationId xmlns:a16="http://schemas.microsoft.com/office/drawing/2014/main" id="{9DFDA166-A6C8-1A4C-A3D0-2AD637337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6868" name="Slide Number Placeholder 9">
            <a:extLst>
              <a:ext uri="{FF2B5EF4-FFF2-40B4-BE49-F238E27FC236}">
                <a16:creationId xmlns:a16="http://schemas.microsoft.com/office/drawing/2014/main" id="{99E9D2F4-6690-7F4E-AAAF-642C2DD4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665059-740F-C54F-8EE5-A0FE0EA47035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/>
          </a:p>
        </p:txBody>
      </p:sp>
      <p:sp>
        <p:nvSpPr>
          <p:cNvPr id="36869" name="Title 10">
            <a:extLst>
              <a:ext uri="{FF2B5EF4-FFF2-40B4-BE49-F238E27FC236}">
                <a16:creationId xmlns:a16="http://schemas.microsoft.com/office/drawing/2014/main" id="{BD379D8A-27E7-1D4A-BD3C-C35D078C7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876066"/>
            <a:ext cx="7543800" cy="446112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Altri esempi di funzioni dispari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36870" name="Picture 7" descr="Immagine 49.png">
            <a:extLst>
              <a:ext uri="{FF2B5EF4-FFF2-40B4-BE49-F238E27FC236}">
                <a16:creationId xmlns:a16="http://schemas.microsoft.com/office/drawing/2014/main" id="{D90F7A62-6F68-D445-A0D3-D21834499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8262938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D2A2D907-6414-3349-B46F-8080E757E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primo video per esplorare il tema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265B1812-FDE4-6244-95AA-687EFB9B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7353F6-9EBE-3C49-A900-28A476573D3C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F952AE07-ED4D-764E-BD23-EDCCA032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pic>
        <p:nvPicPr>
          <p:cNvPr id="6" name="Simmetria centrale.mp4">
            <a:hlinkClick r:id="" action="ppaction://media"/>
            <a:extLst>
              <a:ext uri="{FF2B5EF4-FFF2-40B4-BE49-F238E27FC236}">
                <a16:creationId xmlns:a16="http://schemas.microsoft.com/office/drawing/2014/main" id="{942985DB-F503-F445-8D43-50B8FA5556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7DCF66C3-ECC1-9245-AD61-8EA600B51D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9632" y="2564904"/>
            <a:ext cx="6478488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 mostrato il video?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9BDB906E-2482-6945-A006-341C598D7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83" name="Slide Number Placeholder 34">
            <a:extLst>
              <a:ext uri="{FF2B5EF4-FFF2-40B4-BE49-F238E27FC236}">
                <a16:creationId xmlns:a16="http://schemas.microsoft.com/office/drawing/2014/main" id="{C26CA006-0EFD-3B48-93C8-89150EF8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34E8DE-3650-0146-AD5D-F69BB2E155C5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687A9264-B5E5-5E48-86A2-A80B899A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123FB9E-93B9-6543-8B29-999519F437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8153400" cy="609600"/>
          </a:xfrm>
        </p:spPr>
        <p:txBody>
          <a:bodyPr/>
          <a:lstStyle/>
          <a:p>
            <a:pPr marL="9525" indent="-9525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 realizzare una simmetria centrale ribalto due volte un piano trasparente 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A524FDDB-DFBF-6C4D-AC11-8EFE3D22F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1507" name="Slide Number Placeholder 34">
            <a:extLst>
              <a:ext uri="{FF2B5EF4-FFF2-40B4-BE49-F238E27FC236}">
                <a16:creationId xmlns:a16="http://schemas.microsoft.com/office/drawing/2014/main" id="{897B8AA4-12E9-BF4E-B176-BCF7F944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7DA7FA-92D9-DF43-A904-D75825CF3AD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21508" name="Footer Placeholder 9">
            <a:extLst>
              <a:ext uri="{FF2B5EF4-FFF2-40B4-BE49-F238E27FC236}">
                <a16:creationId xmlns:a16="http://schemas.microsoft.com/office/drawing/2014/main" id="{9EFFD89C-E007-AF41-A173-4FC1B2B1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627784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/>
              <a:t>Daniela Valenti, 2023</a:t>
            </a:r>
          </a:p>
        </p:txBody>
      </p:sp>
      <p:sp>
        <p:nvSpPr>
          <p:cNvPr id="21509" name="TextBox 16">
            <a:extLst>
              <a:ext uri="{FF2B5EF4-FFF2-40B4-BE49-F238E27FC236}">
                <a16:creationId xmlns:a16="http://schemas.microsoft.com/office/drawing/2014/main" id="{A33D5AB2-F6C3-0443-950C-9879698A5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96752"/>
            <a:ext cx="8534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Per realizzare una simmetria centrale disegno dei punti su un piano cartesiano e poi ribalto il piano prima attorno all’asse </a:t>
            </a:r>
            <a:r>
              <a:rPr lang="it-IT" altLang="it-IT" sz="2400" b="1" i="1" dirty="0"/>
              <a:t>y</a:t>
            </a:r>
            <a:r>
              <a:rPr lang="it-IT" altLang="it-IT" sz="2400" b="1" dirty="0"/>
              <a:t> e poi attorno all’asse </a:t>
            </a:r>
            <a:r>
              <a:rPr lang="it-IT" altLang="it-IT" sz="2400" b="1" i="1" dirty="0"/>
              <a:t>x.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Osservo che il piano torna a mostrare la faccia iniziale, perciò non ho più una simmetria assiale, ma una simmetria centrale.</a:t>
            </a:r>
          </a:p>
        </p:txBody>
      </p:sp>
      <p:pic>
        <p:nvPicPr>
          <p:cNvPr id="7" name="Picture 6" descr="Immagine 14.png">
            <a:extLst>
              <a:ext uri="{FF2B5EF4-FFF2-40B4-BE49-F238E27FC236}">
                <a16:creationId xmlns:a16="http://schemas.microsoft.com/office/drawing/2014/main" id="{0C51E391-89BD-4D4F-AC03-3871DBA9A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9" y="3413214"/>
            <a:ext cx="4176464" cy="33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381000"/>
            <a:ext cx="6248400" cy="609600"/>
          </a:xfrm>
        </p:spPr>
        <p:txBody>
          <a:bodyPr/>
          <a:lstStyle/>
          <a:p>
            <a:pPr marL="9525" indent="-95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Quali equazioni descrivono una simmetria di centro O?</a:t>
            </a: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8DAAC4AB-A1CE-C549-8852-F5068616B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pic>
        <p:nvPicPr>
          <p:cNvPr id="22533" name="Picture 6" descr="Immagine 14.png">
            <a:extLst>
              <a:ext uri="{FF2B5EF4-FFF2-40B4-BE49-F238E27FC236}">
                <a16:creationId xmlns:a16="http://schemas.microsoft.com/office/drawing/2014/main" id="{CDBC7F4F-26A4-BA49-BF8B-71EEFBE97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21347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3">
            <a:extLst>
              <a:ext uri="{FF2B5EF4-FFF2-40B4-BE49-F238E27FC236}">
                <a16:creationId xmlns:a16="http://schemas.microsoft.com/office/drawing/2014/main" id="{EF60F7D6-94D0-EA4C-8F9A-F44EE10ED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5300" y="692696"/>
            <a:ext cx="6119068" cy="1270000"/>
          </a:xfrm>
        </p:spPr>
        <p:txBody>
          <a:bodyPr/>
          <a:lstStyle/>
          <a:p>
            <a:pPr marL="2247900" indent="-2247900" algn="l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Simmetria centrale. Attività</a:t>
            </a:r>
            <a:endParaRPr lang="it-IT" altLang="it-IT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554" name="Slide Number Placeholder 10">
            <a:extLst>
              <a:ext uri="{FF2B5EF4-FFF2-40B4-BE49-F238E27FC236}">
                <a16:creationId xmlns:a16="http://schemas.microsoft.com/office/drawing/2014/main" id="{9D09A2AF-5A8B-784B-B8B7-4CA9BA92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806432-96F6-AF41-BC3E-DC991767E5F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23555" name="Footer Placeholder 11">
            <a:extLst>
              <a:ext uri="{FF2B5EF4-FFF2-40B4-BE49-F238E27FC236}">
                <a16:creationId xmlns:a16="http://schemas.microsoft.com/office/drawing/2014/main" id="{39578FBE-7078-8249-8931-3E33A726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500" y="61722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ED104BE-4407-574A-AB33-7C4769CAEBC2}"/>
              </a:ext>
            </a:extLst>
          </p:cNvPr>
          <p:cNvSpPr/>
          <p:nvPr/>
        </p:nvSpPr>
        <p:spPr>
          <a:xfrm>
            <a:off x="1861102" y="2683293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</a:rPr>
              <a:t>Completa la scheda per lavorare con la simmetria centrale.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28">
            <a:extLst>
              <a:ext uri="{FF2B5EF4-FFF2-40B4-BE49-F238E27FC236}">
                <a16:creationId xmlns:a16="http://schemas.microsoft.com/office/drawing/2014/main" id="{2B035FCA-077B-EB40-A8C1-6FE127186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458200" cy="4572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hai trovato</a:t>
            </a:r>
            <a:endParaRPr lang="it-IT" altLang="it-IT" sz="3600" dirty="0">
              <a:solidFill>
                <a:srgbClr val="FF00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1032">
            <a:extLst>
              <a:ext uri="{FF2B5EF4-FFF2-40B4-BE49-F238E27FC236}">
                <a16:creationId xmlns:a16="http://schemas.microsoft.com/office/drawing/2014/main" id="{603BE933-8D80-6E45-8369-7413D902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4579" name="Rectangle 1034">
            <a:extLst>
              <a:ext uri="{FF2B5EF4-FFF2-40B4-BE49-F238E27FC236}">
                <a16:creationId xmlns:a16="http://schemas.microsoft.com/office/drawing/2014/main" id="{89E23218-7002-7349-BB54-C29D209E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4580" name="Footer Placeholder 6">
            <a:extLst>
              <a:ext uri="{FF2B5EF4-FFF2-40B4-BE49-F238E27FC236}">
                <a16:creationId xmlns:a16="http://schemas.microsoft.com/office/drawing/2014/main" id="{78A10927-F288-504C-9EBA-86AF69F8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4581" name="Slide Number Placeholder 9">
            <a:extLst>
              <a:ext uri="{FF2B5EF4-FFF2-40B4-BE49-F238E27FC236}">
                <a16:creationId xmlns:a16="http://schemas.microsoft.com/office/drawing/2014/main" id="{D39C2186-115A-894A-B1D3-A80CF4CC5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F7B624-90E0-DB4A-A9D4-96DFB7F1A11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2">
            <a:extLst>
              <a:ext uri="{FF2B5EF4-FFF2-40B4-BE49-F238E27FC236}">
                <a16:creationId xmlns:a16="http://schemas.microsoft.com/office/drawing/2014/main" id="{70061BD6-7312-634E-BCD3-DEAF4A127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2" name="Rectangle 1034">
            <a:extLst>
              <a:ext uri="{FF2B5EF4-FFF2-40B4-BE49-F238E27FC236}">
                <a16:creationId xmlns:a16="http://schemas.microsoft.com/office/drawing/2014/main" id="{588CBC94-44FF-634C-83AF-CDEF6F057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1F4610E5-7F7B-3346-8D14-E6F5FA27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5604" name="Slide Number Placeholder 9">
            <a:extLst>
              <a:ext uri="{FF2B5EF4-FFF2-40B4-BE49-F238E27FC236}">
                <a16:creationId xmlns:a16="http://schemas.microsoft.com/office/drawing/2014/main" id="{273DA6B7-74DA-954D-BA10-691B842E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213B31-50E7-514A-8B79-0A4CBB649EC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25605" name="Title 10">
            <a:extLst>
              <a:ext uri="{FF2B5EF4-FFF2-40B4-BE49-F238E27FC236}">
                <a16:creationId xmlns:a16="http://schemas.microsoft.com/office/drawing/2014/main" id="{E5C62948-C62B-7D4C-87A7-3EDF597F7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480" y="332656"/>
            <a:ext cx="807720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Quesiti 1 e 2</a:t>
            </a:r>
            <a:endParaRPr lang="it-IT" altLang="it-IT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5606" name="Picture 10" descr="Immagine 17.png">
            <a:extLst>
              <a:ext uri="{FF2B5EF4-FFF2-40B4-BE49-F238E27FC236}">
                <a16:creationId xmlns:a16="http://schemas.microsoft.com/office/drawing/2014/main" id="{5EA2424D-ADAA-5743-9086-9C05320E2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6550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04B5CE8-41DB-F340-BC27-60AEB9635770}"/>
              </a:ext>
            </a:extLst>
          </p:cNvPr>
          <p:cNvSpPr/>
          <p:nvPr/>
        </p:nvSpPr>
        <p:spPr>
          <a:xfrm>
            <a:off x="3390900" y="1033572"/>
            <a:ext cx="2815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800" b="1" dirty="0">
                <a:solidFill>
                  <a:srgbClr val="0057D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Simmetria centrale</a:t>
            </a:r>
            <a:endParaRPr lang="it-IT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2">
            <a:extLst>
              <a:ext uri="{FF2B5EF4-FFF2-40B4-BE49-F238E27FC236}">
                <a16:creationId xmlns:a16="http://schemas.microsoft.com/office/drawing/2014/main" id="{E039BF64-FCDA-E749-BB72-F129E2B3E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6" name="Rectangle 1034">
            <a:extLst>
              <a:ext uri="{FF2B5EF4-FFF2-40B4-BE49-F238E27FC236}">
                <a16:creationId xmlns:a16="http://schemas.microsoft.com/office/drawing/2014/main" id="{A1651FCC-C892-DD4B-9623-9A5734818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B3524ED5-DA25-BC41-9E4C-DABC59CD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A4E8091B-16EE-ED4A-A7B7-593BC96C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DDB98B-291B-EA46-ACF3-B8DF9D14DED0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26629" name="Title 10">
            <a:extLst>
              <a:ext uri="{FF2B5EF4-FFF2-40B4-BE49-F238E27FC236}">
                <a16:creationId xmlns:a16="http://schemas.microsoft.com/office/drawing/2014/main" id="{4E33DD45-2335-624E-B932-2E7E35C90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123" y="1226145"/>
            <a:ext cx="8673753" cy="6858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0057DD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Equazioni che descrivono la simmetria centrale</a:t>
            </a:r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89323122-F948-1945-85C4-5F43DFFD9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445224"/>
            <a:ext cx="5628084" cy="861774"/>
          </a:xfrm>
          <a:prstGeom prst="rect">
            <a:avLst/>
          </a:prstGeom>
          <a:solidFill>
            <a:srgbClr val="FEFFEA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it-IT" altLang="it-IT" sz="800" b="1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it-IT" altLang="it-IT" sz="2400" b="1" dirty="0"/>
              <a:t>Rimane fisso il centro di simmetria </a:t>
            </a:r>
            <a:r>
              <a:rPr lang="it-IT" altLang="it-IT" sz="2400" b="1" i="1" dirty="0"/>
              <a:t>O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it-IT" altLang="it-IT" sz="800" b="1" i="1" dirty="0"/>
          </a:p>
        </p:txBody>
      </p:sp>
      <p:pic>
        <p:nvPicPr>
          <p:cNvPr id="26631" name="Picture 9" descr="Immagine 19.png">
            <a:extLst>
              <a:ext uri="{FF2B5EF4-FFF2-40B4-BE49-F238E27FC236}">
                <a16:creationId xmlns:a16="http://schemas.microsoft.com/office/drawing/2014/main" id="{1FCDA9C1-4DDD-2D4D-AB2C-00B4B5A70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4" y="1973983"/>
            <a:ext cx="880789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2B55476-52E9-7343-B61C-6566CBAF9143}"/>
              </a:ext>
            </a:extLst>
          </p:cNvPr>
          <p:cNvSpPr/>
          <p:nvPr/>
        </p:nvSpPr>
        <p:spPr>
          <a:xfrm>
            <a:off x="2987824" y="486012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3600" b="1" dirty="0">
                <a:solidFill>
                  <a:srgbClr val="FF0000"/>
                </a:solidFill>
                <a:cs typeface="Arial" panose="020B0604020202020204" pitchFamily="34" charset="0"/>
              </a:rPr>
              <a:t>Quesito 3</a:t>
            </a:r>
            <a:endParaRPr lang="it-IT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31263</TotalTime>
  <Words>433</Words>
  <Application>Microsoft Macintosh PowerPoint</Application>
  <PresentationFormat>Presentazione su schermo (4:3)</PresentationFormat>
  <Paragraphs>85</Paragraphs>
  <Slides>18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Arial Black</vt:lpstr>
      <vt:lpstr>Arial Narrow</vt:lpstr>
      <vt:lpstr>Calibri</vt:lpstr>
      <vt:lpstr>Chalkboard</vt:lpstr>
      <vt:lpstr>Struttura predefinita</vt:lpstr>
      <vt:lpstr>Simmetria centrale</vt:lpstr>
      <vt:lpstr>Un primo video per esplorare il tema</vt:lpstr>
      <vt:lpstr>Che cosa ha mostrato il video?</vt:lpstr>
      <vt:lpstr>Per realizzare una simmetria centrale ribalto due volte un piano trasparente </vt:lpstr>
      <vt:lpstr>Quali equazioni descrivono una simmetria di centro O?</vt:lpstr>
      <vt:lpstr>Simmetria centrale. Attività</vt:lpstr>
      <vt:lpstr>Che cosa hai trovato</vt:lpstr>
      <vt:lpstr>Quesiti 1 e 2</vt:lpstr>
      <vt:lpstr>Equazioni che descrivono la simmetria centrale</vt:lpstr>
      <vt:lpstr>Quesiti 4 e 5</vt:lpstr>
      <vt:lpstr>Quadrilateri con centro di simmetria</vt:lpstr>
      <vt:lpstr>Centro di simmetria in natura e nell’arte </vt:lpstr>
      <vt:lpstr>Quesiti 6 e 7  </vt:lpstr>
      <vt:lpstr>Curva con O come centro di simmetria   </vt:lpstr>
      <vt:lpstr>Curve simmetriche, funzioni e formule </vt:lpstr>
      <vt:lpstr>Linguaggio matematico: funzione dispari</vt:lpstr>
      <vt:lpstr>y  = x3 funzione dispari </vt:lpstr>
      <vt:lpstr>Altri esempi di funzioni dispari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1058</cp:revision>
  <cp:lastPrinted>2013-06-19T15:39:50Z</cp:lastPrinted>
  <dcterms:created xsi:type="dcterms:W3CDTF">2013-06-27T08:44:46Z</dcterms:created>
  <dcterms:modified xsi:type="dcterms:W3CDTF">2023-09-27T05:50:30Z</dcterms:modified>
  <cp:category/>
</cp:coreProperties>
</file>