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17" r:id="rId2"/>
    <p:sldId id="393" r:id="rId3"/>
    <p:sldId id="354" r:id="rId4"/>
    <p:sldId id="370" r:id="rId5"/>
    <p:sldId id="382" r:id="rId6"/>
    <p:sldId id="396" r:id="rId7"/>
    <p:sldId id="397" r:id="rId8"/>
    <p:sldId id="381" r:id="rId9"/>
    <p:sldId id="383" r:id="rId10"/>
    <p:sldId id="394" r:id="rId11"/>
    <p:sldId id="388" r:id="rId12"/>
    <p:sldId id="395" r:id="rId13"/>
    <p:sldId id="389" r:id="rId14"/>
    <p:sldId id="390" r:id="rId15"/>
    <p:sldId id="469" r:id="rId16"/>
    <p:sldId id="480" r:id="rId17"/>
    <p:sldId id="481" r:id="rId18"/>
    <p:sldId id="470" r:id="rId19"/>
    <p:sldId id="398" r:id="rId20"/>
    <p:sldId id="482" r:id="rId21"/>
  </p:sldIdLst>
  <p:sldSz cx="12192000" cy="6858000"/>
  <p:notesSz cx="6650038" cy="9783763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AFAF7"/>
    <a:srgbClr val="000000"/>
    <a:srgbClr val="055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22"/>
    <p:restoredTop sz="94706"/>
  </p:normalViewPr>
  <p:slideViewPr>
    <p:cSldViewPr>
      <p:cViewPr varScale="1">
        <p:scale>
          <a:sx n="142" d="100"/>
          <a:sy n="142" d="100"/>
        </p:scale>
        <p:origin x="184" y="48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1B360C9-E39B-A448-A363-C711E19DF7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BC18F1-D8BF-BF41-81FF-A0C0CC0CE51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6B03387A-9C6A-5941-8F1D-3CE0593A4AC9}" type="datetime1">
              <a:rPr lang="it-IT" altLang="it-IT"/>
              <a:pPr>
                <a:defRPr/>
              </a:pPr>
              <a:t>02/10/26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D26F51-D96D-F544-AFEB-61D665298BB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626461-A1B7-E949-B5AE-9FDEB2A2FE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C5C47A2-0A44-194A-88CF-1080C0616B6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44593C0-4C81-4C48-8345-78213E7BA5C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7DE4C2-35CE-2F4B-807C-E0107384281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A6CF7EE0-F2D3-5C4E-A9D9-1E6B9C29E94B}" type="datetime1">
              <a:rPr lang="it-IT" altLang="it-IT"/>
              <a:pPr>
                <a:defRPr/>
              </a:pPr>
              <a:t>02/10/26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1C60229-A311-BA42-A280-6A620124AE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5088" y="733425"/>
            <a:ext cx="6519862" cy="3668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6E8E372-1A6E-E940-ADAD-4FDA50181B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5163" y="4646613"/>
            <a:ext cx="5319712" cy="4403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 noProof="0"/>
              <a:t>Click to edit Master text styles</a:t>
            </a:r>
          </a:p>
          <a:p>
            <a:pPr lvl="1"/>
            <a:r>
              <a:rPr lang="it-IT" altLang="it-IT" noProof="0"/>
              <a:t>Second level</a:t>
            </a:r>
          </a:p>
          <a:p>
            <a:pPr lvl="2"/>
            <a:r>
              <a:rPr lang="it-IT" altLang="it-IT" noProof="0"/>
              <a:t>Third level</a:t>
            </a:r>
          </a:p>
          <a:p>
            <a:pPr lvl="3"/>
            <a:r>
              <a:rPr lang="it-IT" altLang="it-IT" noProof="0"/>
              <a:t>Fourth level</a:t>
            </a:r>
          </a:p>
          <a:p>
            <a:pPr lvl="4"/>
            <a:r>
              <a:rPr lang="it-IT" altLang="it-IT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9D218E-EBAB-0840-81AD-928DF238CBD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867BE5-B03A-DF41-839A-C3B0D87FEE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F8B1F644-8FAC-7C4F-B350-0F36972AE51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>
            <a:extLst>
              <a:ext uri="{FF2B5EF4-FFF2-40B4-BE49-F238E27FC236}">
                <a16:creationId xmlns:a16="http://schemas.microsoft.com/office/drawing/2014/main" id="{63B408CE-66FE-0E49-B104-99A4F88AD26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5088" y="733425"/>
            <a:ext cx="6519862" cy="3668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2" name="Notes Placeholder 2">
            <a:extLst>
              <a:ext uri="{FF2B5EF4-FFF2-40B4-BE49-F238E27FC236}">
                <a16:creationId xmlns:a16="http://schemas.microsoft.com/office/drawing/2014/main" id="{7817E0D5-93E2-1241-82A0-02B0CFB54D4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20483" name="Slide Number Placeholder 3">
            <a:extLst>
              <a:ext uri="{FF2B5EF4-FFF2-40B4-BE49-F238E27FC236}">
                <a16:creationId xmlns:a16="http://schemas.microsoft.com/office/drawing/2014/main" id="{BF867F1D-097F-5641-B6BD-7D96E624CA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259A1F2-99FD-FC4C-BC9F-E0815392CC77}" type="slidenum">
              <a:rPr lang="it-IT" altLang="it-IT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</a:t>
            </a:fld>
            <a:endParaRPr lang="it-IT" altLang="it-IT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>
            <a:extLst>
              <a:ext uri="{FF2B5EF4-FFF2-40B4-BE49-F238E27FC236}">
                <a16:creationId xmlns:a16="http://schemas.microsoft.com/office/drawing/2014/main" id="{2365F299-4D4F-7F4B-9233-1F3E918C0C6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5088" y="733425"/>
            <a:ext cx="6519862" cy="3668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8" name="Notes Placeholder 2">
            <a:extLst>
              <a:ext uri="{FF2B5EF4-FFF2-40B4-BE49-F238E27FC236}">
                <a16:creationId xmlns:a16="http://schemas.microsoft.com/office/drawing/2014/main" id="{758108F8-5F62-3047-BDE8-9EB43B39B6A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24579" name="Slide Number Placeholder 3">
            <a:extLst>
              <a:ext uri="{FF2B5EF4-FFF2-40B4-BE49-F238E27FC236}">
                <a16:creationId xmlns:a16="http://schemas.microsoft.com/office/drawing/2014/main" id="{D7B02C43-1669-FB4D-AA40-45013920AA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021173B-68DA-694D-9B76-025F654C4729}" type="slidenum">
              <a:rPr lang="it-IT" altLang="it-IT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8</a:t>
            </a:fld>
            <a:endParaRPr lang="it-IT" altLang="it-IT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>
            <a:extLst>
              <a:ext uri="{FF2B5EF4-FFF2-40B4-BE49-F238E27FC236}">
                <a16:creationId xmlns:a16="http://schemas.microsoft.com/office/drawing/2014/main" id="{7FD6AAC2-9E19-814F-B6E1-6CF7AAEBFE4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5088" y="733425"/>
            <a:ext cx="6519862" cy="3668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6" name="Notes Placeholder 2">
            <a:extLst>
              <a:ext uri="{FF2B5EF4-FFF2-40B4-BE49-F238E27FC236}">
                <a16:creationId xmlns:a16="http://schemas.microsoft.com/office/drawing/2014/main" id="{E9B44BD9-C9C1-8745-92D1-8341C5D1CE8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26627" name="Slide Number Placeholder 3">
            <a:extLst>
              <a:ext uri="{FF2B5EF4-FFF2-40B4-BE49-F238E27FC236}">
                <a16:creationId xmlns:a16="http://schemas.microsoft.com/office/drawing/2014/main" id="{E1FCBA9C-53E7-DB41-B5E0-21EEB3D41A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7F8E873-B6CF-384B-8F2C-4499770E2825}" type="slidenum">
              <a:rPr lang="it-IT" altLang="it-IT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9</a:t>
            </a:fld>
            <a:endParaRPr lang="it-IT" altLang="it-IT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>
            <a:extLst>
              <a:ext uri="{FF2B5EF4-FFF2-40B4-BE49-F238E27FC236}">
                <a16:creationId xmlns:a16="http://schemas.microsoft.com/office/drawing/2014/main" id="{7FD6AAC2-9E19-814F-B6E1-6CF7AAEBFE4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5088" y="733425"/>
            <a:ext cx="6519862" cy="3668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6" name="Notes Placeholder 2">
            <a:extLst>
              <a:ext uri="{FF2B5EF4-FFF2-40B4-BE49-F238E27FC236}">
                <a16:creationId xmlns:a16="http://schemas.microsoft.com/office/drawing/2014/main" id="{E9B44BD9-C9C1-8745-92D1-8341C5D1CE8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26627" name="Slide Number Placeholder 3">
            <a:extLst>
              <a:ext uri="{FF2B5EF4-FFF2-40B4-BE49-F238E27FC236}">
                <a16:creationId xmlns:a16="http://schemas.microsoft.com/office/drawing/2014/main" id="{E1FCBA9C-53E7-DB41-B5E0-21EEB3D41A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7F8E873-B6CF-384B-8F2C-4499770E2825}" type="slidenum">
              <a:rPr lang="it-IT" altLang="it-IT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10</a:t>
            </a:fld>
            <a:endParaRPr lang="it-IT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138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egnaposto immagine diapositiva 1">
            <a:extLst>
              <a:ext uri="{FF2B5EF4-FFF2-40B4-BE49-F238E27FC236}">
                <a16:creationId xmlns:a16="http://schemas.microsoft.com/office/drawing/2014/main" id="{07AF8CA0-84CD-D74C-89C3-F5C6CD1091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5088" y="733425"/>
            <a:ext cx="6519862" cy="3668713"/>
          </a:xfrm>
          <a:solidFill>
            <a:srgbClr val="729FCF"/>
          </a:solidFill>
          <a:ln w="25400">
            <a:solidFill>
              <a:srgbClr val="3465AF"/>
            </a:solidFill>
            <a:miter lim="800000"/>
            <a:headEnd/>
            <a:tailEnd/>
          </a:ln>
        </p:spPr>
      </p:sp>
      <p:sp>
        <p:nvSpPr>
          <p:cNvPr id="24579" name="Segnaposto note 2">
            <a:extLst>
              <a:ext uri="{FF2B5EF4-FFF2-40B4-BE49-F238E27FC236}">
                <a16:creationId xmlns:a16="http://schemas.microsoft.com/office/drawing/2014/main" id="{D880C56C-EC66-0F49-88F8-98660104E54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>
              <a:spcBef>
                <a:spcPct val="0"/>
              </a:spcBef>
            </a:pPr>
            <a:endParaRPr altLang="it-IT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34514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342C2C9-17E2-334B-82AB-BDD45BEFC8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Cavallaro, 2026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C1A84E6-83AE-1C44-8E7E-247407467C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C1A61D8-E13B-F84A-A91C-3360DE55A0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E9545-1C3D-AB4B-BC2D-9939B120A1D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28745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0C05AE-D51A-9448-8CDD-17E1B24F88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Cavallaro, 2026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1902648-A13A-DC40-BEE9-2FB9BFFF2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58D7400-D64B-2F4E-8E8A-51BAB42FA1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68B557-9DCA-2946-9E06-419037290D8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34977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484DD12-E0A3-2340-A645-3C7361BDBE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Cavallaro, 2026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2047304-2347-9648-8181-E528F422D4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F9A7E18-EC0C-794A-84A6-18B8F85E2D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E822F0-9014-8946-921C-07A5F3096C1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60853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1BFC98-B489-4C49-B73A-17BE7F9FDB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Cavallaro, 2026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FF7E7C-A7AB-7343-B569-BB6044B075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F3E323-9F89-E44C-AE73-E75E0A58B3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399AB-3E91-0249-90B3-00753B68842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46520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A1D6545-74CF-7842-93FB-85216320FB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Cavallaro, 2026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8A9BD89-5564-994D-B2CE-1C268582D1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D05A8C7-2725-F74E-BAB2-19081424A2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99A273-9ED0-6F41-96BD-74D3D398F0C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859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E6EA792-CDFF-FB4E-B969-5E28A31FB2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Cavallaro, 2026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2FD9CEA-896E-0C4C-B4DD-97CD2EA27B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A678C7C-6B11-534D-9EF2-286F684B29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E511C5-F98A-1B42-B62C-4F00C1081ED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10727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83D3B25-AE57-1444-ACD6-9E88A11B32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Cavallaro, 2026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0839866-9674-AA49-A521-0EB64825E6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1D33387-8F5B-1A49-AAA3-4F132F1785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730D62-8985-BA40-A293-0A15C10F4CB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73087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ECF6CF-2D68-4342-91AD-95A2F83BE6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Cavallaro, 2026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2A7D05-4AE6-F84B-BF9A-2D5E56D181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30D87F-30B9-784D-A4AA-88A28E5A5D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C6DD2E-0C9E-D240-9C05-DFB323C11F9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53081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60A2B0-81FE-664B-AB3C-1BD3A6DA1D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Cavallaro, 2026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DFBB0E-F852-AF44-BFD5-02274DCED4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6F0D70-0894-A945-91E8-C06BA4488D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2C86D4-1443-C24D-8207-FE706B5555A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52538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91BAAD-2FD5-5244-AFAF-6CC24A3034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Cavallaro, 2026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03F40C1-2CEF-7440-BB4E-B5E66E0297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0F73324-716E-1749-9E6B-A04F064AC2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E02BB-D1C7-E243-8B10-DF31C8177E3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02112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C6F4864-DBD3-AE43-B596-7728478B5B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Cavallaro, 2026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3E3F89C-6CC8-CD4E-9825-5F98242C72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C7AC981-6B81-B049-8251-75E6175173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5A8B8D-FF0B-794A-8D75-87FC0FC6785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169050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72BB5F3-E197-7E49-BCD0-407B2A2975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Cavallaro, 2026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670280A-F749-2746-B635-F9ADAD181F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3BAF88A-0369-B347-9C35-673748ADBB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DCA84-BD12-AC44-8FCA-D7EB7872AC9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066637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315C0D9-3573-3242-922A-F63CEE66C2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Cavallaro, 2026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67B8412-B262-0F4D-94AF-BBCA6F3621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B6631024-DC35-3B41-B123-81100EE7A3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D9799-6565-1B41-ACD6-E63644A7D1C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419105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93E6687-B51D-734C-9026-0C0F12847A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Bruna Cavallaro, 2026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D413FA8-D7F1-484F-90A8-C54E3591ED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C318B96-3B05-5740-9634-7809B2FE27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8C020F-720C-3D42-98BF-529D26827D4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15637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3A6C4AB-C0EF-884A-87E7-0E4936CBCF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2D591A4-660E-CD47-9773-C2103E1C9F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F9CC2FD-0EDB-974E-8058-E16BDDDA9CF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r>
              <a:rPr lang="it-IT" altLang="it-IT"/>
              <a:t>Bruna Cavallaro, 2026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57C6144-BFA6-7F44-B0D4-D5C3CF5D383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C5D6746-7F0E-944C-A4DD-6EF3326D0D6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BAE71BF2-0A69-B846-8ED3-1BB6E099CEC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35B0790A-35EC-3044-BA46-6403355D040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75520" y="2667000"/>
            <a:ext cx="8763000" cy="1524000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rgbClr val="CC0000"/>
                </a:solidFill>
                <a:ea typeface="ＭＳ Ｐゴシック" panose="020B0600070205080204" pitchFamily="34" charset="-128"/>
              </a:rPr>
              <a:t>La parabola con vertice O(0,0) come luogo di punti</a:t>
            </a:r>
            <a:br>
              <a:rPr lang="it-IT" altLang="it-IT" b="1" dirty="0">
                <a:solidFill>
                  <a:srgbClr val="CC0000"/>
                </a:solidFill>
                <a:ea typeface="ＭＳ Ｐゴシック" panose="020B0600070205080204" pitchFamily="34" charset="-128"/>
              </a:rPr>
            </a:br>
            <a:endParaRPr lang="it-IT" altLang="it-IT" b="1" dirty="0">
              <a:solidFill>
                <a:srgbClr val="CC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8434" name="Slide Number Placeholder 6">
            <a:extLst>
              <a:ext uri="{FF2B5EF4-FFF2-40B4-BE49-F238E27FC236}">
                <a16:creationId xmlns:a16="http://schemas.microsoft.com/office/drawing/2014/main" id="{F0BF2CA0-0995-4C43-8252-3AB9B15D4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B68D6C6-4DB5-7A4F-B598-74437455E11D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it-IT" altLang="it-IT" sz="140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B9C3958-3901-8F48-B9BE-F89E6210B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Bruna Cavallaro,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6">
            <a:extLst>
              <a:ext uri="{FF2B5EF4-FFF2-40B4-BE49-F238E27FC236}">
                <a16:creationId xmlns:a16="http://schemas.microsoft.com/office/drawing/2014/main" id="{F0BF2CA0-0995-4C43-8252-3AB9B15D4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B68D6C6-4DB5-7A4F-B598-74437455E11D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it-IT" altLang="it-IT" sz="140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2DECDC1-A092-9440-A4A9-8AF354C2C57E}"/>
              </a:ext>
            </a:extLst>
          </p:cNvPr>
          <p:cNvSpPr txBox="1"/>
          <p:nvPr/>
        </p:nvSpPr>
        <p:spPr>
          <a:xfrm>
            <a:off x="2927648" y="13743"/>
            <a:ext cx="66516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CC0000"/>
                </a:solidFill>
              </a:rPr>
              <a:t>Fiamma Olimpica accesa in Grecia, a Olimpia, per dare inizio alle Olimpiadi</a:t>
            </a:r>
          </a:p>
        </p:txBody>
      </p:sp>
      <p:pic>
        <p:nvPicPr>
          <p:cNvPr id="5" name="Parabola.mp4">
            <a:hlinkClick r:id="" action="ppaction://media"/>
            <a:extLst>
              <a:ext uri="{FF2B5EF4-FFF2-40B4-BE49-F238E27FC236}">
                <a16:creationId xmlns:a16="http://schemas.microsoft.com/office/drawing/2014/main" id="{A7A4AEF0-571D-144F-8160-02FC1D17DB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1021804"/>
            <a:ext cx="9144000" cy="5143500"/>
          </a:xfrm>
          <a:prstGeom prst="rect">
            <a:avLst/>
          </a:prstGeom>
        </p:spPr>
      </p:pic>
      <p:sp>
        <p:nvSpPr>
          <p:cNvPr id="6" name="Segnaposto data 5">
            <a:extLst>
              <a:ext uri="{FF2B5EF4-FFF2-40B4-BE49-F238E27FC236}">
                <a16:creationId xmlns:a16="http://schemas.microsoft.com/office/drawing/2014/main" id="{20F521D8-27D2-0646-B175-ED9B446C1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Bruna Cavallaro, 2026</a:t>
            </a:r>
          </a:p>
        </p:txBody>
      </p:sp>
    </p:spTree>
    <p:extLst>
      <p:ext uri="{BB962C8B-B14F-4D97-AF65-F5344CB8AC3E}">
        <p14:creationId xmlns:p14="http://schemas.microsoft.com/office/powerpoint/2010/main" val="2285460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5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Number Placeholder 10">
            <a:extLst>
              <a:ext uri="{FF2B5EF4-FFF2-40B4-BE49-F238E27FC236}">
                <a16:creationId xmlns:a16="http://schemas.microsoft.com/office/drawing/2014/main" id="{4AFF395A-94FE-D442-91E1-775C4C922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534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681C9A7-C80F-3746-B138-9ACC71A8C3C6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it-IT" altLang="it-IT" sz="1400"/>
          </a:p>
        </p:txBody>
      </p:sp>
      <p:sp>
        <p:nvSpPr>
          <p:cNvPr id="19459" name="Title 12">
            <a:extLst>
              <a:ext uri="{FF2B5EF4-FFF2-40B4-BE49-F238E27FC236}">
                <a16:creationId xmlns:a16="http://schemas.microsoft.com/office/drawing/2014/main" id="{11927D02-5926-3546-99B9-E4493C3595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2170" y="518972"/>
            <a:ext cx="8229600" cy="563563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CC0000"/>
                </a:solidFill>
                <a:ea typeface="ＭＳ Ｐゴシック" panose="020B0600070205080204" pitchFamily="34" charset="-128"/>
              </a:rPr>
              <a:t>Parabola e specchio parabolico</a:t>
            </a:r>
          </a:p>
        </p:txBody>
      </p:sp>
      <p:sp>
        <p:nvSpPr>
          <p:cNvPr id="19460" name="TextBox 7">
            <a:extLst>
              <a:ext uri="{FF2B5EF4-FFF2-40B4-BE49-F238E27FC236}">
                <a16:creationId xmlns:a16="http://schemas.microsoft.com/office/drawing/2014/main" id="{E76AA2F3-DCE2-6347-8B08-8E05BDFA19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7808" y="1165223"/>
            <a:ext cx="89001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/>
              <a:t>Il video mostra la torcia olimpica accesa dalla luce del Sole</a:t>
            </a:r>
            <a:r>
              <a:rPr lang="it-IT" altLang="it-IT" sz="2400" dirty="0"/>
              <a:t>.</a:t>
            </a:r>
          </a:p>
        </p:txBody>
      </p:sp>
      <p:sp>
        <p:nvSpPr>
          <p:cNvPr id="19461" name="TextBox 10">
            <a:extLst>
              <a:ext uri="{FF2B5EF4-FFF2-40B4-BE49-F238E27FC236}">
                <a16:creationId xmlns:a16="http://schemas.microsoft.com/office/drawing/2014/main" id="{0D64D535-801D-B44E-8156-68CA4948BB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5461946"/>
            <a:ext cx="85834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/>
              <a:t>La cerimonia riprende oggi storia e leggende degli antichi Greci, che conoscevano parabola e specchi parabolici.</a:t>
            </a: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99393445-214F-3C45-A662-97C2DAE56604}"/>
              </a:ext>
            </a:extLst>
          </p:cNvPr>
          <p:cNvGrpSpPr/>
          <p:nvPr/>
        </p:nvGrpSpPr>
        <p:grpSpPr>
          <a:xfrm>
            <a:off x="3713086" y="1749367"/>
            <a:ext cx="6539080" cy="3712578"/>
            <a:chOff x="2090812" y="1374673"/>
            <a:chExt cx="6539080" cy="3712578"/>
          </a:xfrm>
        </p:grpSpPr>
        <p:sp>
          <p:nvSpPr>
            <p:cNvPr id="19462" name="TextBox 11">
              <a:extLst>
                <a:ext uri="{FF2B5EF4-FFF2-40B4-BE49-F238E27FC236}">
                  <a16:creationId xmlns:a16="http://schemas.microsoft.com/office/drawing/2014/main" id="{35911C36-96D4-F642-863B-A5D69F96BB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48500" y="3257074"/>
              <a:ext cx="1581392" cy="830997"/>
            </a:xfrm>
            <a:prstGeom prst="rect">
              <a:avLst/>
            </a:prstGeom>
            <a:noFill/>
            <a:ln w="317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latin typeface="Arial Narrow" panose="020B0604020202020204" pitchFamily="34" charset="0"/>
                </a:rPr>
                <a:t>Specchio parabolico</a:t>
              </a:r>
            </a:p>
          </p:txBody>
        </p:sp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1305FD57-2510-7641-83BE-69A58E1F81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0812" y="1374673"/>
              <a:ext cx="4733776" cy="3712578"/>
            </a:xfrm>
            <a:prstGeom prst="rect">
              <a:avLst/>
            </a:prstGeom>
          </p:spPr>
        </p:pic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020930F9-C9F8-0F4C-BB24-FADA36D03E8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5868144" y="3672573"/>
              <a:ext cx="1180356" cy="404499"/>
            </a:xfrm>
            <a:prstGeom prst="straightConnector1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BAC702D9-F586-CC4E-9CBE-C20D1386C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Bruna Cavallaro, 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9" name="Text Box 5">
            <a:extLst>
              <a:ext uri="{FF2B5EF4-FFF2-40B4-BE49-F238E27FC236}">
                <a16:creationId xmlns:a16="http://schemas.microsoft.com/office/drawing/2014/main" id="{16C37E50-B35F-6947-B4C0-A6E9CB565B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1504" y="5014279"/>
            <a:ext cx="8928992" cy="14465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it-IT" altLang="it-IT" sz="2200" b="1" dirty="0">
                <a:ea typeface="Arial Unicode MS" panose="020B0604020202020204" pitchFamily="34" charset="-128"/>
                <a:cs typeface="Arial" panose="020B0604020202020204" pitchFamily="34" charset="0"/>
              </a:rPr>
              <a:t>Ogni raggio di luce parallelo all'asse di simmetria incontra lo specchio parabolico e viene riflesso in un raggio che passa per </a:t>
            </a:r>
            <a:r>
              <a:rPr lang="it-IT" altLang="it-IT" sz="2200" b="1" dirty="0" err="1">
                <a:solidFill>
                  <a:srgbClr val="CC0000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F</a:t>
            </a:r>
            <a:r>
              <a:rPr lang="it-IT" altLang="it-IT" sz="2200" b="1" dirty="0">
                <a:ea typeface="Arial Unicode MS" panose="020B0604020202020204" pitchFamily="34" charset="-128"/>
                <a:cs typeface="Arial" panose="020B0604020202020204" pitchFamily="34" charset="0"/>
              </a:rPr>
              <a:t>. </a:t>
            </a:r>
          </a:p>
          <a:p>
            <a:pPr eaLnBrk="1" hangingPunct="1">
              <a:defRPr/>
            </a:pPr>
            <a:r>
              <a:rPr lang="it-IT" altLang="it-IT" sz="2200" b="1" dirty="0">
                <a:ea typeface="Arial Unicode MS" panose="020B0604020202020204" pitchFamily="34" charset="-128"/>
                <a:cs typeface="Arial" panose="020B0604020202020204" pitchFamily="34" charset="0"/>
              </a:rPr>
              <a:t>Così tutti i raggi riflessi concentrano luce e calore in </a:t>
            </a:r>
            <a:r>
              <a:rPr lang="it-IT" altLang="it-IT" sz="2200" b="1" dirty="0" err="1">
                <a:solidFill>
                  <a:srgbClr val="CC0000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F</a:t>
            </a:r>
            <a:r>
              <a:rPr lang="it-IT" altLang="it-IT" sz="2200" b="1" dirty="0">
                <a:ea typeface="Arial Unicode MS" panose="020B0604020202020204" pitchFamily="34" charset="-128"/>
                <a:cs typeface="Arial" panose="020B0604020202020204" pitchFamily="34" charset="0"/>
              </a:rPr>
              <a:t>, dove si accende il fuoco. Perciò il punto </a:t>
            </a:r>
            <a:r>
              <a:rPr lang="it-IT" altLang="it-IT" sz="2200" b="1" dirty="0" err="1">
                <a:solidFill>
                  <a:srgbClr val="CC0000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F</a:t>
            </a:r>
            <a:r>
              <a:rPr lang="it-IT" altLang="it-IT" sz="2200" b="1" dirty="0">
                <a:solidFill>
                  <a:srgbClr val="FF0000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it-IT" altLang="it-IT" sz="2200" b="1" dirty="0">
                <a:ea typeface="Arial Unicode MS" panose="020B0604020202020204" pitchFamily="34" charset="-128"/>
                <a:cs typeface="Arial" panose="020B0604020202020204" pitchFamily="34" charset="0"/>
              </a:rPr>
              <a:t>prende il nome di </a:t>
            </a:r>
            <a:r>
              <a:rPr lang="it-IT" altLang="it-IT" sz="2200" b="1" dirty="0">
                <a:solidFill>
                  <a:srgbClr val="CC0000"/>
                </a:solidFill>
                <a:ea typeface="Arial Unicode MS" panose="020B0604020202020204" pitchFamily="34" charset="-128"/>
                <a:cs typeface="Arial" panose="020B0604020202020204" pitchFamily="34" charset="0"/>
              </a:rPr>
              <a:t>FUOCO</a:t>
            </a:r>
          </a:p>
        </p:txBody>
      </p:sp>
      <p:sp>
        <p:nvSpPr>
          <p:cNvPr id="21508" name="Slide Number Placeholder 4">
            <a:extLst>
              <a:ext uri="{FF2B5EF4-FFF2-40B4-BE49-F238E27FC236}">
                <a16:creationId xmlns:a16="http://schemas.microsoft.com/office/drawing/2014/main" id="{AC1E9704-DDA8-2A45-AA6A-54EF06AF9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29600" y="6481142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61D4F08-9FD0-704B-8008-C7CB79390137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it-IT" altLang="it-IT" sz="1400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F001CEC3-39A5-61B6-EAA6-EDD8C76992D1}"/>
              </a:ext>
            </a:extLst>
          </p:cNvPr>
          <p:cNvSpPr txBox="1"/>
          <p:nvPr/>
        </p:nvSpPr>
        <p:spPr>
          <a:xfrm>
            <a:off x="2174466" y="159572"/>
            <a:ext cx="78430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altLang="it-IT" sz="3600" b="1" dirty="0">
                <a:solidFill>
                  <a:srgbClr val="CC0000"/>
                </a:solidFill>
              </a:rPr>
              <a:t>Specchio parabolico e suo fuoco </a:t>
            </a:r>
            <a:r>
              <a:rPr lang="it-IT" altLang="it-IT" sz="3600" b="1" dirty="0" err="1">
                <a:solidFill>
                  <a:srgbClr val="CC0000"/>
                </a:solidFill>
              </a:rPr>
              <a:t>F</a:t>
            </a:r>
            <a:endParaRPr lang="it-IT" sz="3600" dirty="0">
              <a:solidFill>
                <a:srgbClr val="CC0000"/>
              </a:solidFill>
            </a:endParaRPr>
          </a:p>
        </p:txBody>
      </p:sp>
      <p:grpSp>
        <p:nvGrpSpPr>
          <p:cNvPr id="8" name="Gruppo 7">
            <a:extLst>
              <a:ext uri="{FF2B5EF4-FFF2-40B4-BE49-F238E27FC236}">
                <a16:creationId xmlns:a16="http://schemas.microsoft.com/office/drawing/2014/main" id="{649B6A42-776E-EF1C-3F99-4C2296910EC5}"/>
              </a:ext>
            </a:extLst>
          </p:cNvPr>
          <p:cNvGrpSpPr/>
          <p:nvPr/>
        </p:nvGrpSpPr>
        <p:grpSpPr>
          <a:xfrm>
            <a:off x="2351585" y="805903"/>
            <a:ext cx="7158663" cy="4153249"/>
            <a:chOff x="827584" y="805902"/>
            <a:chExt cx="7158663" cy="4153249"/>
          </a:xfrm>
        </p:grpSpPr>
        <p:grpSp>
          <p:nvGrpSpPr>
            <p:cNvPr id="5" name="Gruppo 4">
              <a:extLst>
                <a:ext uri="{FF2B5EF4-FFF2-40B4-BE49-F238E27FC236}">
                  <a16:creationId xmlns:a16="http://schemas.microsoft.com/office/drawing/2014/main" id="{43D5519C-8E48-8ADF-A0CE-2CF8CF419CE5}"/>
                </a:ext>
              </a:extLst>
            </p:cNvPr>
            <p:cNvGrpSpPr/>
            <p:nvPr/>
          </p:nvGrpSpPr>
          <p:grpSpPr>
            <a:xfrm>
              <a:off x="827584" y="805902"/>
              <a:ext cx="7158663" cy="4153249"/>
              <a:chOff x="475672" y="375284"/>
              <a:chExt cx="7428015" cy="4271545"/>
            </a:xfrm>
          </p:grpSpPr>
          <p:pic>
            <p:nvPicPr>
              <p:cNvPr id="21507" name="Picture 23" descr="Immagine 5.png">
                <a:extLst>
                  <a:ext uri="{FF2B5EF4-FFF2-40B4-BE49-F238E27FC236}">
                    <a16:creationId xmlns:a16="http://schemas.microsoft.com/office/drawing/2014/main" id="{7EE00699-4678-F54C-AABC-936EF37F9E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5672" y="375284"/>
                <a:ext cx="7428015" cy="42715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22271238-4562-A71B-7183-C3BB68BAFA51}"/>
                  </a:ext>
                </a:extLst>
              </p:cNvPr>
              <p:cNvSpPr txBox="1"/>
              <p:nvPr/>
            </p:nvSpPr>
            <p:spPr>
              <a:xfrm>
                <a:off x="6588224" y="1700808"/>
                <a:ext cx="360040" cy="4748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it-IT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24CFD5A1-4989-C00F-D7BD-4D8D6BFE61FD}"/>
                  </a:ext>
                </a:extLst>
              </p:cNvPr>
              <p:cNvSpPr txBox="1"/>
              <p:nvPr/>
            </p:nvSpPr>
            <p:spPr>
              <a:xfrm>
                <a:off x="6316313" y="1831573"/>
                <a:ext cx="360040" cy="4748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400" b="1" dirty="0" err="1">
                    <a:solidFill>
                      <a:srgbClr val="FF0000"/>
                    </a:solidFill>
                  </a:rPr>
                  <a:t>F</a:t>
                </a:r>
                <a:endParaRPr lang="it-IT" sz="24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7" name="Ovale 6">
              <a:extLst>
                <a:ext uri="{FF2B5EF4-FFF2-40B4-BE49-F238E27FC236}">
                  <a16:creationId xmlns:a16="http://schemas.microsoft.com/office/drawing/2014/main" id="{F705B585-5E70-BC1D-0D87-ED0D2345CCCD}"/>
                </a:ext>
              </a:extLst>
            </p:cNvPr>
            <p:cNvSpPr/>
            <p:nvPr/>
          </p:nvSpPr>
          <p:spPr>
            <a:xfrm>
              <a:off x="6615791" y="2729717"/>
              <a:ext cx="144016" cy="13138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rgbClr val="FF0000"/>
                </a:solidFill>
              </a:endParaRPr>
            </a:p>
          </p:txBody>
        </p:sp>
      </p:grp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30F43C7-78A3-284A-8565-45AD703FEA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481142"/>
            <a:ext cx="2844800" cy="476250"/>
          </a:xfrm>
        </p:spPr>
        <p:txBody>
          <a:bodyPr/>
          <a:lstStyle/>
          <a:p>
            <a:pPr>
              <a:defRPr/>
            </a:pPr>
            <a:r>
              <a:rPr lang="it-IT" altLang="it-IT" dirty="0"/>
              <a:t>Bruna Cavallaro, 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4">
            <a:extLst>
              <a:ext uri="{FF2B5EF4-FFF2-40B4-BE49-F238E27FC236}">
                <a16:creationId xmlns:a16="http://schemas.microsoft.com/office/drawing/2014/main" id="{76C83AFD-4206-7C45-A74E-A064559AA5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2042" y="1318447"/>
            <a:ext cx="8908640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200" b="1" dirty="0">
                <a:cs typeface="Arial" panose="020B0604020202020204" pitchFamily="34" charset="0"/>
              </a:rPr>
              <a:t>Ma attenzione!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200" b="1" dirty="0">
                <a:cs typeface="Arial" panose="020B0604020202020204" pitchFamily="34" charset="0"/>
              </a:rPr>
              <a:t>Specchio e torcia debbono essere in una posizione particolare:</a:t>
            </a:r>
          </a:p>
          <a:p>
            <a:pPr marL="266700" indent="-257175" eaLnBrk="1" hangingPunct="1">
              <a:spcBef>
                <a:spcPct val="0"/>
              </a:spcBef>
              <a:buNone/>
            </a:pPr>
            <a:r>
              <a:rPr lang="it-IT" altLang="it-IT" sz="2200" b="1" dirty="0">
                <a:cs typeface="Arial" panose="020B0604020202020204" pitchFamily="34" charset="0"/>
              </a:rPr>
              <a:t>-  i raggi del Sole debbono essere paralleli all’asse di simmetria dello specchio;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200" b="1" dirty="0">
                <a:cs typeface="Arial" panose="020B0604020202020204" pitchFamily="34" charset="0"/>
              </a:rPr>
              <a:t>- la torcia deve essere nel fuoco </a:t>
            </a:r>
            <a:r>
              <a:rPr lang="it-IT" altLang="it-IT" sz="2200" b="1" dirty="0" err="1">
                <a:cs typeface="Arial" panose="020B0604020202020204" pitchFamily="34" charset="0"/>
              </a:rPr>
              <a:t>F</a:t>
            </a:r>
            <a:r>
              <a:rPr lang="it-IT" altLang="it-IT" sz="2200" b="1" dirty="0">
                <a:cs typeface="Arial" panose="020B0604020202020204" pitchFamily="34" charset="0"/>
              </a:rPr>
              <a:t>. </a:t>
            </a:r>
          </a:p>
        </p:txBody>
      </p:sp>
      <p:sp>
        <p:nvSpPr>
          <p:cNvPr id="22531" name="TextBox 5">
            <a:extLst>
              <a:ext uri="{FF2B5EF4-FFF2-40B4-BE49-F238E27FC236}">
                <a16:creationId xmlns:a16="http://schemas.microsoft.com/office/drawing/2014/main" id="{A8ED4B69-13CC-8548-9D3E-B10BCD7DE7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552869"/>
            <a:ext cx="4343400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200" b="1" dirty="0">
                <a:cs typeface="Arial" panose="020B0604020202020204" pitchFamily="34" charset="0"/>
              </a:rPr>
              <a:t>Ecco che cosa succede se i raggi di luce </a:t>
            </a:r>
            <a:r>
              <a:rPr lang="it-IT" altLang="it-IT" sz="2200" b="1" dirty="0">
                <a:solidFill>
                  <a:srgbClr val="CC0000"/>
                </a:solidFill>
                <a:cs typeface="Arial" panose="020B0604020202020204" pitchFamily="34" charset="0"/>
              </a:rPr>
              <a:t>non</a:t>
            </a:r>
            <a:r>
              <a:rPr lang="it-IT" altLang="it-IT" sz="2200" b="1" dirty="0">
                <a:cs typeface="Arial" panose="020B0604020202020204" pitchFamily="34" charset="0"/>
              </a:rPr>
              <a:t> sono paralleli all’asse di simmetria: i raggi riflessi </a:t>
            </a:r>
            <a:r>
              <a:rPr lang="it-IT" altLang="it-IT" sz="2200" b="1" dirty="0">
                <a:solidFill>
                  <a:srgbClr val="CC0000"/>
                </a:solidFill>
                <a:cs typeface="Arial" panose="020B0604020202020204" pitchFamily="34" charset="0"/>
              </a:rPr>
              <a:t>non</a:t>
            </a:r>
            <a:r>
              <a:rPr lang="it-IT" altLang="it-IT" sz="2200" b="1" dirty="0">
                <a:cs typeface="Arial" panose="020B0604020202020204" pitchFamily="34" charset="0"/>
              </a:rPr>
              <a:t> si concentrano in un punto.</a:t>
            </a:r>
          </a:p>
        </p:txBody>
      </p:sp>
      <p:pic>
        <p:nvPicPr>
          <p:cNvPr id="22532" name="Picture 6" descr="ParabolicMirror4.jpg">
            <a:extLst>
              <a:ext uri="{FF2B5EF4-FFF2-40B4-BE49-F238E27FC236}">
                <a16:creationId xmlns:a16="http://schemas.microsoft.com/office/drawing/2014/main" id="{680BC0C0-A1AC-9345-B679-170E2B9C1F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3176302"/>
            <a:ext cx="4064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Slide Number Placeholder 5">
            <a:extLst>
              <a:ext uri="{FF2B5EF4-FFF2-40B4-BE49-F238E27FC236}">
                <a16:creationId xmlns:a16="http://schemas.microsoft.com/office/drawing/2014/main" id="{DB8403A7-7DDC-FA44-9AD8-8F2AE0531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2096AF9-4A63-BD41-8D41-1D186F6C0DD0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it-IT" altLang="it-IT" sz="140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3208ACF6-4F74-D6EC-83C3-AAF16056A46A}"/>
              </a:ext>
            </a:extLst>
          </p:cNvPr>
          <p:cNvSpPr txBox="1"/>
          <p:nvPr/>
        </p:nvSpPr>
        <p:spPr>
          <a:xfrm>
            <a:off x="2224718" y="447458"/>
            <a:ext cx="78441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altLang="it-IT" sz="3600" b="1" dirty="0">
                <a:solidFill>
                  <a:srgbClr val="CC0000"/>
                </a:solidFill>
              </a:rPr>
              <a:t>Specchio parabolico e suo fuoco </a:t>
            </a:r>
            <a:r>
              <a:rPr lang="it-IT" altLang="it-IT" sz="3600" b="1" dirty="0" err="1">
                <a:solidFill>
                  <a:srgbClr val="CC0000"/>
                </a:solidFill>
              </a:rPr>
              <a:t>F</a:t>
            </a:r>
            <a:endParaRPr lang="it-IT" sz="3600" dirty="0">
              <a:solidFill>
                <a:srgbClr val="CC0000"/>
              </a:solidFill>
            </a:endParaRP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F4942A0-C849-9E45-A7F2-05DCE86AC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Bruna Cavallaro, 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3BA0BE6B-8C6F-0847-A497-C0076D86A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504" y="4375859"/>
            <a:ext cx="8964778" cy="2123658"/>
          </a:xfrm>
          <a:prstGeom prst="rect">
            <a:avLst/>
          </a:prstGeom>
          <a:noFill/>
          <a:ln w="15875">
            <a:solidFill>
              <a:srgbClr val="CC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4378325" algn="l"/>
                <a:tab pos="52371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tabLst>
                <a:tab pos="4378325" algn="l"/>
                <a:tab pos="52371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4378325" algn="l"/>
                <a:tab pos="52371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4378325" algn="l"/>
                <a:tab pos="52371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4378325" algn="l"/>
                <a:tab pos="52371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378325" algn="l"/>
                <a:tab pos="52371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378325" algn="l"/>
                <a:tab pos="52371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378325" algn="l"/>
                <a:tab pos="52371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378325" algn="l"/>
                <a:tab pos="52371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200" b="1" dirty="0">
                <a:ea typeface="Arial Unicode MS" panose="020B0604020202020204" pitchFamily="34" charset="-128"/>
                <a:cs typeface="Arial" panose="020B0604020202020204" pitchFamily="34" charset="0"/>
              </a:rPr>
              <a:t>I grandi </a:t>
            </a:r>
            <a:r>
              <a:rPr lang="it-IT" altLang="it-IT" sz="2200" b="1" i="1" dirty="0">
                <a:ea typeface="Arial Unicode MS" panose="020B0604020202020204" pitchFamily="34" charset="-128"/>
                <a:cs typeface="Arial" panose="020B0604020202020204" pitchFamily="34" charset="0"/>
              </a:rPr>
              <a:t>radiotelescopi</a:t>
            </a:r>
            <a:r>
              <a:rPr lang="it-IT" altLang="it-IT" sz="2200" b="1" dirty="0">
                <a:ea typeface="Arial Unicode MS" panose="020B0604020202020204" pitchFamily="34" charset="-128"/>
                <a:cs typeface="Arial" panose="020B0604020202020204" pitchFamily="34" charset="0"/>
              </a:rPr>
              <a:t> e le </a:t>
            </a:r>
            <a:r>
              <a:rPr lang="it-IT" altLang="it-IT" sz="2200" b="1" i="1" dirty="0">
                <a:ea typeface="Arial Unicode MS" panose="020B0604020202020204" pitchFamily="34" charset="-128"/>
                <a:cs typeface="Arial" panose="020B0604020202020204" pitchFamily="34" charset="0"/>
              </a:rPr>
              <a:t>antenne paraboliche </a:t>
            </a:r>
            <a:r>
              <a:rPr lang="it-IT" altLang="it-IT" sz="2200" b="1" dirty="0">
                <a:ea typeface="Arial Unicode MS" panose="020B0604020202020204" pitchFamily="34" charset="-128"/>
                <a:cs typeface="Arial" panose="020B0604020202020204" pitchFamily="34" charset="0"/>
              </a:rPr>
              <a:t>per ricevere le trasmissioni televisive dai satelliti agiscono secondo uno stesso principio: i segnali provengono da grande distanza, perciò sono praticamente raggi paralleli, rimbalzano sull'antenna e vengono concentrati sul ricevitore posto nel suo fuoco.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200" b="1" dirty="0">
                <a:ea typeface="Arial Unicode MS" panose="020B0604020202020204" pitchFamily="34" charset="-128"/>
                <a:cs typeface="Arial" panose="020B0604020202020204" pitchFamily="34" charset="0"/>
              </a:rPr>
              <a:t>Così l’antenna ‘condensa’ segnali  anche molto deboli.</a:t>
            </a:r>
          </a:p>
        </p:txBody>
      </p:sp>
      <p:sp>
        <p:nvSpPr>
          <p:cNvPr id="35842" name="Rectangle 5">
            <a:extLst>
              <a:ext uri="{FF2B5EF4-FFF2-40B4-BE49-F238E27FC236}">
                <a16:creationId xmlns:a16="http://schemas.microsoft.com/office/drawing/2014/main" id="{5F524667-AB9E-F84E-B857-CF3F79EFD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0780" y="223089"/>
            <a:ext cx="916629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000" b="1" dirty="0">
                <a:solidFill>
                  <a:srgbClr val="CC0000"/>
                </a:solidFill>
                <a:cs typeface="Arial" panose="020B0604020202020204" pitchFamily="34" charset="0"/>
              </a:rPr>
              <a:t>Il fuoco della parabola nella realtà e nelle scienze</a:t>
            </a:r>
          </a:p>
        </p:txBody>
      </p:sp>
      <p:pic>
        <p:nvPicPr>
          <p:cNvPr id="35843" name="Picture 16" descr="Antenna_parabolica.jpg">
            <a:extLst>
              <a:ext uri="{FF2B5EF4-FFF2-40B4-BE49-F238E27FC236}">
                <a16:creationId xmlns:a16="http://schemas.microsoft.com/office/drawing/2014/main" id="{50651CCF-C7D4-A645-8640-F5CD16C3C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030" y="1534875"/>
            <a:ext cx="3099783" cy="2327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3" descr="D:\Laura\Software matematico\Parabola multimediale\Immagini\riflessione.jpg">
            <a:extLst>
              <a:ext uri="{FF2B5EF4-FFF2-40B4-BE49-F238E27FC236}">
                <a16:creationId xmlns:a16="http://schemas.microsoft.com/office/drawing/2014/main" id="{1361D9DB-ED0F-6F42-9CC5-E15D6DF0B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8858" y="1569872"/>
            <a:ext cx="2257425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8" descr="Radiotelescopio.jpg">
            <a:extLst>
              <a:ext uri="{FF2B5EF4-FFF2-40B4-BE49-F238E27FC236}">
                <a16:creationId xmlns:a16="http://schemas.microsoft.com/office/drawing/2014/main" id="{2F58DB04-73A1-294F-A7C3-2BE01AF4B42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3" t="7294" r="26042" b="6737"/>
          <a:stretch/>
        </p:blipFill>
        <p:spPr bwMode="auto">
          <a:xfrm>
            <a:off x="1913425" y="1293905"/>
            <a:ext cx="3040063" cy="288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TextBox 9">
            <a:extLst>
              <a:ext uri="{FF2B5EF4-FFF2-40B4-BE49-F238E27FC236}">
                <a16:creationId xmlns:a16="http://schemas.microsoft.com/office/drawing/2014/main" id="{C10334E9-C166-064A-84F6-2A3A984EE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560" y="884864"/>
            <a:ext cx="2438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 dirty="0">
                <a:cs typeface="Arial" panose="020B0604020202020204" pitchFamily="34" charset="0"/>
              </a:rPr>
              <a:t>RADIOTELESCOPIO</a:t>
            </a:r>
          </a:p>
        </p:txBody>
      </p:sp>
      <p:sp>
        <p:nvSpPr>
          <p:cNvPr id="35847" name="Rectangle 10">
            <a:extLst>
              <a:ext uri="{FF2B5EF4-FFF2-40B4-BE49-F238E27FC236}">
                <a16:creationId xmlns:a16="http://schemas.microsoft.com/office/drawing/2014/main" id="{E03C394E-721D-1A47-BAE9-E7F7A01C7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2461" y="924573"/>
            <a:ext cx="29089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 dirty="0">
                <a:cs typeface="Arial" panose="020B0604020202020204" pitchFamily="34" charset="0"/>
              </a:rPr>
              <a:t>ANTENNA PARABOLICA</a:t>
            </a:r>
          </a:p>
        </p:txBody>
      </p:sp>
      <p:sp>
        <p:nvSpPr>
          <p:cNvPr id="35848" name="Slide Number Placeholder 11">
            <a:extLst>
              <a:ext uri="{FF2B5EF4-FFF2-40B4-BE49-F238E27FC236}">
                <a16:creationId xmlns:a16="http://schemas.microsoft.com/office/drawing/2014/main" id="{E8FC302A-BA62-F248-BD67-1D864E181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29600" y="65531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424FDA8-27E0-EB4B-907E-00A56F68DAC9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it-IT" altLang="it-IT" sz="140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45FB1E17-385A-9B40-BFC0-92E83101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481142"/>
            <a:ext cx="2844800" cy="476250"/>
          </a:xfrm>
        </p:spPr>
        <p:txBody>
          <a:bodyPr/>
          <a:lstStyle/>
          <a:p>
            <a:pPr>
              <a:defRPr/>
            </a:pPr>
            <a:r>
              <a:rPr lang="it-IT" altLang="it-IT" dirty="0"/>
              <a:t>Bruna Cavallaro, 2026</a:t>
            </a:r>
          </a:p>
        </p:txBody>
      </p:sp>
    </p:spTree>
    <p:extLst>
      <p:ext uri="{BB962C8B-B14F-4D97-AF65-F5344CB8AC3E}">
        <p14:creationId xmlns:p14="http://schemas.microsoft.com/office/powerpoint/2010/main" val="1973396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98ACC85A-98B6-A843-983D-AA636D468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6792" y="4145026"/>
            <a:ext cx="4259133" cy="2123658"/>
          </a:xfrm>
          <a:prstGeom prst="rect">
            <a:avLst/>
          </a:prstGeom>
          <a:noFill/>
          <a:ln w="15875">
            <a:solidFill>
              <a:srgbClr val="CC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200" b="1" dirty="0">
                <a:ea typeface="Arial Unicode MS" panose="020B0604020202020204" pitchFamily="34" charset="-128"/>
                <a:cs typeface="Arial" panose="020B0604020202020204" pitchFamily="34" charset="0"/>
              </a:rPr>
              <a:t>I fari utilizzano lo stesso principio in verso opposto: i raggi che provengono dal fuoco colpiscono la parabola e sono riflessi in direzione  parallela all'asse di simmetria.</a:t>
            </a:r>
          </a:p>
        </p:txBody>
      </p:sp>
      <p:sp>
        <p:nvSpPr>
          <p:cNvPr id="36874" name="Rectangle 18">
            <a:extLst>
              <a:ext uri="{FF2B5EF4-FFF2-40B4-BE49-F238E27FC236}">
                <a16:creationId xmlns:a16="http://schemas.microsoft.com/office/drawing/2014/main" id="{0D1F4C1B-833A-CE49-AA63-EDEAB6C1AC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7070" y="284202"/>
            <a:ext cx="900952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000" b="1" dirty="0">
                <a:solidFill>
                  <a:srgbClr val="CC0000"/>
                </a:solidFill>
                <a:cs typeface="Arial" panose="020B0604020202020204" pitchFamily="34" charset="0"/>
              </a:rPr>
              <a:t>Fuoco della parabola nella realtà e nelle scienze</a:t>
            </a:r>
          </a:p>
        </p:txBody>
      </p:sp>
      <p:sp>
        <p:nvSpPr>
          <p:cNvPr id="36875" name="TextBox 20">
            <a:extLst>
              <a:ext uri="{FF2B5EF4-FFF2-40B4-BE49-F238E27FC236}">
                <a16:creationId xmlns:a16="http://schemas.microsoft.com/office/drawing/2014/main" id="{7006B29C-49C2-9146-9B6C-3BA675BA7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838200"/>
            <a:ext cx="126523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000" b="1" dirty="0"/>
              <a:t>I fari</a:t>
            </a:r>
          </a:p>
        </p:txBody>
      </p:sp>
      <p:pic>
        <p:nvPicPr>
          <p:cNvPr id="36876" name="Picture 22" descr="Faro2.jpg">
            <a:extLst>
              <a:ext uri="{FF2B5EF4-FFF2-40B4-BE49-F238E27FC236}">
                <a16:creationId xmlns:a16="http://schemas.microsoft.com/office/drawing/2014/main" id="{8B7E25F1-5912-684C-90D3-6027791D46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18" t="28029" r="15833" b="30775"/>
          <a:stretch/>
        </p:blipFill>
        <p:spPr bwMode="auto">
          <a:xfrm>
            <a:off x="1769704" y="1386041"/>
            <a:ext cx="3905732" cy="253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uppo 2">
            <a:extLst>
              <a:ext uri="{FF2B5EF4-FFF2-40B4-BE49-F238E27FC236}">
                <a16:creationId xmlns:a16="http://schemas.microsoft.com/office/drawing/2014/main" id="{0C022936-8464-9E1B-93E9-75D8B83C3933}"/>
              </a:ext>
            </a:extLst>
          </p:cNvPr>
          <p:cNvGrpSpPr/>
          <p:nvPr/>
        </p:nvGrpSpPr>
        <p:grpSpPr>
          <a:xfrm>
            <a:off x="5836738" y="1387772"/>
            <a:ext cx="4585558" cy="5306775"/>
            <a:chOff x="4312738" y="1387771"/>
            <a:chExt cx="4585558" cy="5306775"/>
          </a:xfrm>
        </p:grpSpPr>
        <p:grpSp>
          <p:nvGrpSpPr>
            <p:cNvPr id="8" name="Gruppo 7">
              <a:extLst>
                <a:ext uri="{FF2B5EF4-FFF2-40B4-BE49-F238E27FC236}">
                  <a16:creationId xmlns:a16="http://schemas.microsoft.com/office/drawing/2014/main" id="{0F5387D4-3267-B3CB-B28A-F67562393622}"/>
                </a:ext>
              </a:extLst>
            </p:cNvPr>
            <p:cNvGrpSpPr/>
            <p:nvPr/>
          </p:nvGrpSpPr>
          <p:grpSpPr>
            <a:xfrm>
              <a:off x="4572000" y="4387155"/>
              <a:ext cx="2460848" cy="2307391"/>
              <a:chOff x="4369260" y="3849688"/>
              <a:chExt cx="2013284" cy="1820862"/>
            </a:xfrm>
          </p:grpSpPr>
          <p:sp>
            <p:nvSpPr>
              <p:cNvPr id="36870" name="Line 10">
                <a:extLst>
                  <a:ext uri="{FF2B5EF4-FFF2-40B4-BE49-F238E27FC236}">
                    <a16:creationId xmlns:a16="http://schemas.microsoft.com/office/drawing/2014/main" id="{74A5D0CE-4822-9A45-8DEA-B00C32602D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01344" y="4695896"/>
                <a:ext cx="1981200" cy="0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it-IT"/>
              </a:p>
            </p:txBody>
          </p:sp>
          <p:grpSp>
            <p:nvGrpSpPr>
              <p:cNvPr id="7" name="Gruppo 6">
                <a:extLst>
                  <a:ext uri="{FF2B5EF4-FFF2-40B4-BE49-F238E27FC236}">
                    <a16:creationId xmlns:a16="http://schemas.microsoft.com/office/drawing/2014/main" id="{CD40BEBB-3931-4819-0990-FAD9E63E5FCB}"/>
                  </a:ext>
                </a:extLst>
              </p:cNvPr>
              <p:cNvGrpSpPr/>
              <p:nvPr/>
            </p:nvGrpSpPr>
            <p:grpSpPr>
              <a:xfrm>
                <a:off x="4369260" y="3849688"/>
                <a:ext cx="1828800" cy="1820862"/>
                <a:chOff x="4339236" y="3849688"/>
                <a:chExt cx="1828800" cy="1820862"/>
              </a:xfrm>
            </p:grpSpPr>
            <p:grpSp>
              <p:nvGrpSpPr>
                <p:cNvPr id="6" name="Gruppo 5">
                  <a:extLst>
                    <a:ext uri="{FF2B5EF4-FFF2-40B4-BE49-F238E27FC236}">
                      <a16:creationId xmlns:a16="http://schemas.microsoft.com/office/drawing/2014/main" id="{06282507-A6EE-5124-8DCA-E3C0F472C2C2}"/>
                    </a:ext>
                  </a:extLst>
                </p:cNvPr>
                <p:cNvGrpSpPr/>
                <p:nvPr/>
              </p:nvGrpSpPr>
              <p:grpSpPr>
                <a:xfrm>
                  <a:off x="4339236" y="3849688"/>
                  <a:ext cx="1828800" cy="1820862"/>
                  <a:chOff x="4339011" y="3839369"/>
                  <a:chExt cx="1828800" cy="1820862"/>
                </a:xfrm>
              </p:grpSpPr>
              <p:sp>
                <p:nvSpPr>
                  <p:cNvPr id="36866" name="Text Box 6">
                    <a:extLst>
                      <a:ext uri="{FF2B5EF4-FFF2-40B4-BE49-F238E27FC236}">
                        <a16:creationId xmlns:a16="http://schemas.microsoft.com/office/drawing/2014/main" id="{B121D42B-05DB-1445-9824-4A89458772F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481311" y="4734693"/>
                    <a:ext cx="1081882" cy="295361"/>
                  </a:xfrm>
                  <a:prstGeom prst="rect">
                    <a:avLst/>
                  </a:prstGeom>
                  <a:solidFill>
                    <a:srgbClr val="FFFFFF">
                      <a:alpha val="50195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1pPr>
                    <a:lvl2pPr marL="37931725" indent="-37474525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r>
                      <a:rPr lang="it-IT" altLang="it-IT" sz="1800" b="1" dirty="0">
                        <a:latin typeface="Times New Roman" panose="02020603050405020304" pitchFamily="18" charset="0"/>
                      </a:rPr>
                      <a:t>Fuoco </a:t>
                    </a:r>
                    <a:r>
                      <a:rPr lang="it-IT" altLang="it-IT" sz="1800" b="1" dirty="0" err="1">
                        <a:latin typeface="Times New Roman" panose="02020603050405020304" pitchFamily="18" charset="0"/>
                      </a:rPr>
                      <a:t>F</a:t>
                    </a:r>
                    <a:endParaRPr lang="it-IT" altLang="it-IT" sz="1800" b="1" dirty="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6868" name="Line 8">
                    <a:extLst>
                      <a:ext uri="{FF2B5EF4-FFF2-40B4-BE49-F238E27FC236}">
                        <a16:creationId xmlns:a16="http://schemas.microsoft.com/office/drawing/2014/main" id="{149E789B-417D-724D-8BFE-DDAE0121DB1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918991" y="4059241"/>
                    <a:ext cx="141959" cy="652459"/>
                  </a:xfrm>
                  <a:prstGeom prst="line">
                    <a:avLst/>
                  </a:prstGeom>
                  <a:noFill/>
                  <a:ln w="25400">
                    <a:solidFill>
                      <a:srgbClr val="3366FF"/>
                    </a:solidFill>
                    <a:round/>
                    <a:headEnd type="arrow" w="sm" len="med"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  <p:grpSp>
                <p:nvGrpSpPr>
                  <p:cNvPr id="2" name="Gruppo 1">
                    <a:extLst>
                      <a:ext uri="{FF2B5EF4-FFF2-40B4-BE49-F238E27FC236}">
                        <a16:creationId xmlns:a16="http://schemas.microsoft.com/office/drawing/2014/main" id="{F39CFFD2-AD24-AD95-533E-CFD762AF00AC}"/>
                      </a:ext>
                    </a:extLst>
                  </p:cNvPr>
                  <p:cNvGrpSpPr/>
                  <p:nvPr/>
                </p:nvGrpSpPr>
                <p:grpSpPr>
                  <a:xfrm>
                    <a:off x="4339011" y="3839369"/>
                    <a:ext cx="1828800" cy="1820862"/>
                    <a:chOff x="4402325" y="3890755"/>
                    <a:chExt cx="1828800" cy="1820862"/>
                  </a:xfrm>
                </p:grpSpPr>
                <p:sp>
                  <p:nvSpPr>
                    <p:cNvPr id="36867" name="Arc 7">
                      <a:extLst>
                        <a:ext uri="{FF2B5EF4-FFF2-40B4-BE49-F238E27FC236}">
                          <a16:creationId xmlns:a16="http://schemas.microsoft.com/office/drawing/2014/main" id="{1513EBBD-9FA7-3C4E-9BDE-183BB2C4DDC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H="1">
                      <a:off x="4402325" y="3890755"/>
                      <a:ext cx="1828800" cy="1820862"/>
                    </a:xfrm>
                    <a:custGeom>
                      <a:avLst/>
                      <a:gdLst>
                        <a:gd name="T0" fmla="*/ 0 w 21600"/>
                        <a:gd name="T1" fmla="*/ 0 h 43200"/>
                        <a:gd name="T2" fmla="*/ 2147483646 w 21600"/>
                        <a:gd name="T3" fmla="*/ 2147483646 h 43200"/>
                        <a:gd name="T4" fmla="*/ 0 w 21600"/>
                        <a:gd name="T5" fmla="*/ 2147483646 h 43200"/>
                        <a:gd name="T6" fmla="*/ 0 60000 65536"/>
                        <a:gd name="T7" fmla="*/ 0 60000 65536"/>
                        <a:gd name="T8" fmla="*/ 0 60000 65536"/>
                        <a:gd name="T9" fmla="*/ 0 w 21600"/>
                        <a:gd name="T10" fmla="*/ 0 h 43200"/>
                        <a:gd name="T11" fmla="*/ 21600 w 21600"/>
                        <a:gd name="T12" fmla="*/ 43200 h 43200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21600" h="43200" fill="none" extrusionOk="0">
                          <a:moveTo>
                            <a:pt x="0" y="-1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cubicBezTo>
                            <a:pt x="21600" y="33525"/>
                            <a:pt x="11934" y="43195"/>
                            <a:pt x="8" y="43199"/>
                          </a:cubicBezTo>
                        </a:path>
                        <a:path w="21600" h="43200" stroke="0" extrusionOk="0">
                          <a:moveTo>
                            <a:pt x="0" y="-1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cubicBezTo>
                            <a:pt x="21600" y="33525"/>
                            <a:pt x="11934" y="43195"/>
                            <a:pt x="8" y="43199"/>
                          </a:cubicBezTo>
                          <a:lnTo>
                            <a:pt x="0" y="21600"/>
                          </a:lnTo>
                          <a:lnTo>
                            <a:pt x="0" y="-1"/>
                          </a:lnTo>
                          <a:close/>
                        </a:path>
                      </a:pathLst>
                    </a:custGeom>
                    <a:noFill/>
                    <a:ln w="254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36869" name="Line 9">
                      <a:extLst>
                        <a:ext uri="{FF2B5EF4-FFF2-40B4-BE49-F238E27FC236}">
                          <a16:creationId xmlns:a16="http://schemas.microsoft.com/office/drawing/2014/main" id="{65138DCC-5947-A343-8720-57F7CDD10B6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97238" y="4391139"/>
                      <a:ext cx="468475" cy="355486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FF0000"/>
                      </a:solidFill>
                      <a:round/>
                      <a:headEnd type="arrow" w="sm" len="med"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  <p:sp>
                  <p:nvSpPr>
                    <p:cNvPr id="36883" name="Line 12">
                      <a:extLst>
                        <a:ext uri="{FF2B5EF4-FFF2-40B4-BE49-F238E27FC236}">
                          <a16:creationId xmlns:a16="http://schemas.microsoft.com/office/drawing/2014/main" id="{14E2927A-45B9-B343-BE7A-E11E31F2DBC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5003800" y="4136978"/>
                      <a:ext cx="822325" cy="7938"/>
                    </a:xfrm>
                    <a:prstGeom prst="line">
                      <a:avLst/>
                    </a:prstGeom>
                    <a:noFill/>
                    <a:ln w="25400">
                      <a:solidFill>
                        <a:srgbClr val="3366FF"/>
                      </a:solidFill>
                      <a:round/>
                      <a:headEnd type="arrow" w="sm" len="med"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it-IT"/>
                    </a:p>
                  </p:txBody>
                </p:sp>
              </p:grpSp>
              <p:sp>
                <p:nvSpPr>
                  <p:cNvPr id="36881" name="Line 15">
                    <a:extLst>
                      <a:ext uri="{FF2B5EF4-FFF2-40B4-BE49-F238E27FC236}">
                        <a16:creationId xmlns:a16="http://schemas.microsoft.com/office/drawing/2014/main" id="{6C88302F-CC27-7546-A8DC-5D0D3CE169F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525057" y="4347526"/>
                    <a:ext cx="1168773" cy="41750"/>
                  </a:xfrm>
                  <a:prstGeom prst="line">
                    <a:avLst/>
                  </a:prstGeom>
                  <a:noFill/>
                  <a:ln w="25400">
                    <a:solidFill>
                      <a:srgbClr val="FF0000"/>
                    </a:solidFill>
                    <a:round/>
                    <a:headEnd type="arrow" w="sm" len="med"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it-IT"/>
                  </a:p>
                </p:txBody>
              </p:sp>
            </p:grpSp>
            <p:sp>
              <p:nvSpPr>
                <p:cNvPr id="36873" name="Oval 17">
                  <a:extLst>
                    <a:ext uri="{FF2B5EF4-FFF2-40B4-BE49-F238E27FC236}">
                      <a16:creationId xmlns:a16="http://schemas.microsoft.com/office/drawing/2014/main" id="{4D66191B-83B7-2B49-8E72-4F3E059CD3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99038" y="4665663"/>
                  <a:ext cx="92075" cy="84137"/>
                </a:xfrm>
                <a:prstGeom prst="ellipse">
                  <a:avLst/>
                </a:prstGeom>
                <a:solidFill>
                  <a:srgbClr val="D60093"/>
                </a:solidFill>
                <a:ln w="25400">
                  <a:solidFill>
                    <a:srgbClr val="FF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it-IT" altLang="it-IT" sz="1800"/>
                </a:p>
              </p:txBody>
            </p:sp>
          </p:grpSp>
        </p:grpSp>
        <p:pic>
          <p:nvPicPr>
            <p:cNvPr id="36877" name="Picture 23" descr="Fari1.jpg">
              <a:extLst>
                <a:ext uri="{FF2B5EF4-FFF2-40B4-BE49-F238E27FC236}">
                  <a16:creationId xmlns:a16="http://schemas.microsoft.com/office/drawing/2014/main" id="{8F55A11A-9E73-EB46-BD0D-0EE68767F3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32" t="42667" r="30000" b="16000"/>
            <a:stretch/>
          </p:blipFill>
          <p:spPr bwMode="auto">
            <a:xfrm>
              <a:off x="4312738" y="1387771"/>
              <a:ext cx="4585558" cy="2532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6878" name="Picture 24" descr="faro3.jpg">
            <a:extLst>
              <a:ext uri="{FF2B5EF4-FFF2-40B4-BE49-F238E27FC236}">
                <a16:creationId xmlns:a16="http://schemas.microsoft.com/office/drawing/2014/main" id="{76CC317B-452E-5242-A9D9-29547E7E81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7" r="3377"/>
          <a:stretch>
            <a:fillRect/>
          </a:stretch>
        </p:blipFill>
        <p:spPr bwMode="auto">
          <a:xfrm>
            <a:off x="8395150" y="4145026"/>
            <a:ext cx="2026265" cy="1954502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79" name="Slide Number Placeholder 25">
            <a:extLst>
              <a:ext uri="{FF2B5EF4-FFF2-40B4-BE49-F238E27FC236}">
                <a16:creationId xmlns:a16="http://schemas.microsoft.com/office/drawing/2014/main" id="{CC870460-7807-EA4E-A1E3-15020FD1B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40E411A-AF7D-264A-8986-6E6C4CA3DF13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it-IT" altLang="it-IT" sz="140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DAA298D-8588-9B48-9D07-202CFE7F2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Bruna Cavallaro, 2026</a:t>
            </a:r>
          </a:p>
        </p:txBody>
      </p:sp>
    </p:spTree>
    <p:extLst>
      <p:ext uri="{BB962C8B-B14F-4D97-AF65-F5344CB8AC3E}">
        <p14:creationId xmlns:p14="http://schemas.microsoft.com/office/powerpoint/2010/main" val="920029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Number Placeholder 10">
            <a:extLst>
              <a:ext uri="{FF2B5EF4-FFF2-40B4-BE49-F238E27FC236}">
                <a16:creationId xmlns:a16="http://schemas.microsoft.com/office/drawing/2014/main" id="{065677ED-533D-9A4F-96AC-BB93D9D9E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481142"/>
            <a:ext cx="28448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6CCDFFD-21A0-614D-A1A7-DA3A98DB781A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it-IT" altLang="it-IT" sz="1400"/>
          </a:p>
        </p:txBody>
      </p:sp>
      <p:sp>
        <p:nvSpPr>
          <p:cNvPr id="23555" name="Title 12">
            <a:extLst>
              <a:ext uri="{FF2B5EF4-FFF2-40B4-BE49-F238E27FC236}">
                <a16:creationId xmlns:a16="http://schemas.microsoft.com/office/drawing/2014/main" id="{4B0B4FBA-8785-DC48-9D68-D81061F816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534400" cy="715962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CC0000"/>
                </a:solidFill>
                <a:ea typeface="ＭＳ Ｐゴシック" panose="020B0600070205080204" pitchFamily="34" charset="-128"/>
              </a:rPr>
              <a:t>In matematica: parabola, fuoco e direttrice</a:t>
            </a:r>
          </a:p>
        </p:txBody>
      </p:sp>
      <p:sp>
        <p:nvSpPr>
          <p:cNvPr id="23556" name="TextBox 8">
            <a:extLst>
              <a:ext uri="{FF2B5EF4-FFF2-40B4-BE49-F238E27FC236}">
                <a16:creationId xmlns:a16="http://schemas.microsoft.com/office/drawing/2014/main" id="{0A154769-48E6-444D-A63E-BBE12AF0E8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914400"/>
            <a:ext cx="8077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/>
              <a:t>La parabola è il luogo dei punti del piano equidistanti da un punto fisso </a:t>
            </a:r>
            <a:r>
              <a:rPr lang="it-IT" altLang="it-IT" sz="2400" b="1" dirty="0" err="1">
                <a:solidFill>
                  <a:srgbClr val="CC0000"/>
                </a:solidFill>
              </a:rPr>
              <a:t>F</a:t>
            </a:r>
            <a:r>
              <a:rPr lang="it-IT" altLang="it-IT" sz="2400" b="1" dirty="0"/>
              <a:t>, detto </a:t>
            </a:r>
            <a:r>
              <a:rPr lang="it-IT" altLang="it-IT" sz="2400" b="1" dirty="0">
                <a:solidFill>
                  <a:srgbClr val="CC0000"/>
                </a:solidFill>
              </a:rPr>
              <a:t>fuoco</a:t>
            </a:r>
            <a:r>
              <a:rPr lang="it-IT" altLang="it-IT" sz="2400" b="1" dirty="0"/>
              <a:t>, e da una retta fissa </a:t>
            </a:r>
            <a:r>
              <a:rPr lang="it-IT" altLang="it-IT" sz="2400" b="1" dirty="0">
                <a:solidFill>
                  <a:srgbClr val="CC0000"/>
                </a:solidFill>
              </a:rPr>
              <a:t>d</a:t>
            </a:r>
            <a:r>
              <a:rPr lang="it-IT" altLang="it-IT" sz="2400" b="1" dirty="0"/>
              <a:t>, detta </a:t>
            </a:r>
            <a:r>
              <a:rPr lang="it-IT" altLang="it-IT" sz="2400" b="1" dirty="0">
                <a:solidFill>
                  <a:srgbClr val="CC0000"/>
                </a:solidFill>
              </a:rPr>
              <a:t>direttrice</a:t>
            </a:r>
            <a:r>
              <a:rPr lang="it-IT" altLang="it-IT" sz="2400" b="1" dirty="0">
                <a:solidFill>
                  <a:srgbClr val="0000FF"/>
                </a:solidFill>
              </a:rPr>
              <a:t>.</a:t>
            </a:r>
            <a:r>
              <a:rPr lang="it-IT" altLang="it-IT" sz="2400" b="1" dirty="0"/>
              <a:t>  </a:t>
            </a:r>
          </a:p>
        </p:txBody>
      </p:sp>
      <p:sp>
        <p:nvSpPr>
          <p:cNvPr id="23558" name="TextBox 7">
            <a:extLst>
              <a:ext uri="{FF2B5EF4-FFF2-40B4-BE49-F238E27FC236}">
                <a16:creationId xmlns:a16="http://schemas.microsoft.com/office/drawing/2014/main" id="{EDC35880-B172-DF4F-A541-AED12CA65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3100" y="5626101"/>
            <a:ext cx="8610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/>
              <a:t>Ma senza equazione e senza piano cartesiano come ho disegnato la parabola? 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BC3B1B0-0306-C398-010F-60C8D2E05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777" y="2150750"/>
            <a:ext cx="4925873" cy="3436487"/>
          </a:xfrm>
          <a:prstGeom prst="rect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8C75F6E-3135-CE4C-9C83-1D7E4ABF18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409134"/>
            <a:ext cx="2844800" cy="476250"/>
          </a:xfrm>
        </p:spPr>
        <p:txBody>
          <a:bodyPr/>
          <a:lstStyle/>
          <a:p>
            <a:pPr>
              <a:defRPr/>
            </a:pPr>
            <a:r>
              <a:rPr lang="it-IT" altLang="it-IT" dirty="0"/>
              <a:t>Bruna Cavallaro, 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Number Placeholder 10">
            <a:extLst>
              <a:ext uri="{FF2B5EF4-FFF2-40B4-BE49-F238E27FC236}">
                <a16:creationId xmlns:a16="http://schemas.microsoft.com/office/drawing/2014/main" id="{DEC38EC8-2F1C-C243-8041-D1475E9E4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23F777B-B5C1-C040-9962-70F014A0AC5C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it-IT" altLang="it-IT" sz="1400"/>
          </a:p>
        </p:txBody>
      </p:sp>
      <p:sp>
        <p:nvSpPr>
          <p:cNvPr id="25603" name="Title 12">
            <a:extLst>
              <a:ext uri="{FF2B5EF4-FFF2-40B4-BE49-F238E27FC236}">
                <a16:creationId xmlns:a16="http://schemas.microsoft.com/office/drawing/2014/main" id="{49AF197D-A4C7-A34D-A929-BFBD0690A7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14500" y="168799"/>
            <a:ext cx="8763000" cy="715963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Disegno una parabola con riga e compasso</a:t>
            </a:r>
          </a:p>
        </p:txBody>
      </p:sp>
      <p:sp>
        <p:nvSpPr>
          <p:cNvPr id="25604" name="TextBox 8">
            <a:extLst>
              <a:ext uri="{FF2B5EF4-FFF2-40B4-BE49-F238E27FC236}">
                <a16:creationId xmlns:a16="http://schemas.microsoft.com/office/drawing/2014/main" id="{E6C0D4F5-F95E-414C-BC9B-DEE1B79B97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904764"/>
            <a:ext cx="8077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/>
              <a:t>Gli antichi greci costruivano parabole solo con riga e compasso. Ecco una prima costruzione.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F3FA50C-9893-E7C4-15B7-201889A3DD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1853054"/>
            <a:ext cx="7607696" cy="4274142"/>
          </a:xfrm>
          <a:prstGeom prst="rect">
            <a:avLst/>
          </a:prstGeom>
        </p:spPr>
      </p:pic>
      <p:sp>
        <p:nvSpPr>
          <p:cNvPr id="2" name="Segnaposto data 1">
            <a:extLst>
              <a:ext uri="{FF2B5EF4-FFF2-40B4-BE49-F238E27FC236}">
                <a16:creationId xmlns:a16="http://schemas.microsoft.com/office/drawing/2014/main" id="{BDC40E30-D6CE-634A-B912-228E02AA3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Bruna Cavallaro, 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Number Placeholder 10">
            <a:extLst>
              <a:ext uri="{FF2B5EF4-FFF2-40B4-BE49-F238E27FC236}">
                <a16:creationId xmlns:a16="http://schemas.microsoft.com/office/drawing/2014/main" id="{DEC38EC8-2F1C-C243-8041-D1475E9E4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23F777B-B5C1-C040-9962-70F014A0AC5C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it-IT" altLang="it-IT" sz="1400"/>
          </a:p>
        </p:txBody>
      </p:sp>
      <p:sp>
        <p:nvSpPr>
          <p:cNvPr id="25603" name="Title 12">
            <a:extLst>
              <a:ext uri="{FF2B5EF4-FFF2-40B4-BE49-F238E27FC236}">
                <a16:creationId xmlns:a16="http://schemas.microsoft.com/office/drawing/2014/main" id="{49AF197D-A4C7-A34D-A929-BFBD0690A7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14500" y="146633"/>
            <a:ext cx="8763000" cy="715963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Osservo la costruzione</a:t>
            </a:r>
          </a:p>
        </p:txBody>
      </p:sp>
      <p:sp>
        <p:nvSpPr>
          <p:cNvPr id="25606" name="TextBox 7">
            <a:extLst>
              <a:ext uri="{FF2B5EF4-FFF2-40B4-BE49-F238E27FC236}">
                <a16:creationId xmlns:a16="http://schemas.microsoft.com/office/drawing/2014/main" id="{30B49130-ED64-914B-93AD-257FD8C7F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380" y="2991029"/>
            <a:ext cx="3417622" cy="707886"/>
          </a:xfrm>
          <a:prstGeom prst="rect">
            <a:avLst/>
          </a:prstGeom>
          <a:solidFill>
            <a:srgbClr val="F9FFE5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 err="1">
                <a:solidFill>
                  <a:srgbClr val="CC0000"/>
                </a:solidFill>
                <a:cs typeface="Arial" panose="020B0604020202020204" pitchFamily="34" charset="0"/>
              </a:rPr>
              <a:t>P</a:t>
            </a:r>
            <a:r>
              <a:rPr lang="it-IT" altLang="it-IT" sz="2000" b="1" dirty="0">
                <a:solidFill>
                  <a:srgbClr val="CC0000"/>
                </a:solidFill>
                <a:cs typeface="Arial" panose="020B0604020202020204" pitchFamily="34" charset="0"/>
              </a:rPr>
              <a:t> e </a:t>
            </a:r>
            <a:r>
              <a:rPr lang="it-IT" altLang="it-IT" sz="2000" b="1" dirty="0" err="1">
                <a:solidFill>
                  <a:srgbClr val="CC0000"/>
                </a:solidFill>
                <a:cs typeface="Arial" panose="020B0604020202020204" pitchFamily="34" charset="0"/>
              </a:rPr>
              <a:t>P</a:t>
            </a:r>
            <a:r>
              <a:rPr lang="it-IT" altLang="it-IT" sz="2000" b="1" dirty="0">
                <a:solidFill>
                  <a:srgbClr val="CC0000"/>
                </a:solidFill>
                <a:cs typeface="Arial" panose="020B0604020202020204" pitchFamily="34" charset="0"/>
              </a:rPr>
              <a:t>’ hanno distanza 1,5 dal fuoco e dalla direttrice</a:t>
            </a:r>
            <a:r>
              <a:rPr lang="it-IT" altLang="it-IT" sz="1800" i="1" dirty="0">
                <a:solidFill>
                  <a:srgbClr val="CC0000"/>
                </a:solidFill>
                <a:latin typeface="Arial Narrow" panose="020B0604020202020204" pitchFamily="34" charset="0"/>
              </a:rPr>
              <a:t>.</a:t>
            </a:r>
          </a:p>
        </p:txBody>
      </p:sp>
      <p:sp>
        <p:nvSpPr>
          <p:cNvPr id="25607" name="TextBox 8">
            <a:extLst>
              <a:ext uri="{FF2B5EF4-FFF2-40B4-BE49-F238E27FC236}">
                <a16:creationId xmlns:a16="http://schemas.microsoft.com/office/drawing/2014/main" id="{F8990710-2136-4841-A835-5D4A9F80C7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9936" y="951537"/>
            <a:ext cx="3302458" cy="1323439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cs typeface="Arial" panose="020B0604020202020204" pitchFamily="34" charset="0"/>
              </a:rPr>
              <a:t>Circonferenza con centro il fuoco: è il luogo dei punti che hanno distanza 1,5 dal fuoco.</a:t>
            </a:r>
          </a:p>
        </p:txBody>
      </p:sp>
      <p:sp>
        <p:nvSpPr>
          <p:cNvPr id="25608" name="TextBox 9">
            <a:extLst>
              <a:ext uri="{FF2B5EF4-FFF2-40B4-BE49-F238E27FC236}">
                <a16:creationId xmlns:a16="http://schemas.microsoft.com/office/drawing/2014/main" id="{BD5A93A9-D70D-CC47-B9FA-6260BFD4AE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1067" y="938796"/>
            <a:ext cx="3302459" cy="1323439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cs typeface="Arial" panose="020B0604020202020204" pitchFamily="34" charset="0"/>
              </a:rPr>
              <a:t>Retta b parallela alla direttrice: è il luogo dei punti che hanno distanza 1,5 dalla direttrice</a:t>
            </a:r>
            <a:r>
              <a:rPr lang="it-IT" altLang="it-IT" sz="2000" dirty="0">
                <a:latin typeface="Arial Narrow" panose="020B0604020202020204" pitchFamily="34" charset="0"/>
              </a:rPr>
              <a:t>.</a:t>
            </a:r>
          </a:p>
        </p:txBody>
      </p:sp>
      <p:pic>
        <p:nvPicPr>
          <p:cNvPr id="25609" name="Picture 16" descr="Immagine 1.png">
            <a:extLst>
              <a:ext uri="{FF2B5EF4-FFF2-40B4-BE49-F238E27FC236}">
                <a16:creationId xmlns:a16="http://schemas.microsoft.com/office/drawing/2014/main" id="{E546FB3D-B20D-D545-BA49-E1A2590FDA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1" y="2743201"/>
            <a:ext cx="4295775" cy="315277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FCA25A5-B3F4-944F-91BF-4CD3B684C7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43998" y="2286001"/>
            <a:ext cx="1083650" cy="2705963"/>
          </a:xfrm>
          <a:prstGeom prst="straightConnector1">
            <a:avLst/>
          </a:prstGeom>
          <a:noFill/>
          <a:ln w="25400">
            <a:solidFill>
              <a:schemeClr val="bg2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FEA819B-2530-184A-ABA4-C9C6B6FE0FD1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5231904" y="2331758"/>
            <a:ext cx="1334244" cy="2177363"/>
          </a:xfrm>
          <a:prstGeom prst="straightConnector1">
            <a:avLst/>
          </a:prstGeom>
          <a:noFill/>
          <a:ln w="25400">
            <a:solidFill>
              <a:schemeClr val="bg2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TextBox 32">
            <a:extLst>
              <a:ext uri="{FF2B5EF4-FFF2-40B4-BE49-F238E27FC236}">
                <a16:creationId xmlns:a16="http://schemas.microsoft.com/office/drawing/2014/main" id="{3E158DD6-15E3-F6C1-3FC2-CB46CE6930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7176" y="3931782"/>
            <a:ext cx="3911352" cy="224676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cs typeface="Arial" panose="020B0604020202020204" pitchFamily="34" charset="0"/>
              </a:rPr>
              <a:t>Varia la retta b e </a:t>
            </a:r>
            <a:r>
              <a:rPr lang="it-IT" altLang="it-IT" sz="2000" b="1" dirty="0">
                <a:solidFill>
                  <a:srgbClr val="000000"/>
                </a:solidFill>
                <a:cs typeface="Arial" panose="020B0604020202020204" pitchFamily="34" charset="0"/>
              </a:rPr>
              <a:t>i punti </a:t>
            </a:r>
            <a:r>
              <a:rPr lang="it-IT" altLang="it-IT" sz="2000" b="1" dirty="0" err="1">
                <a:solidFill>
                  <a:srgbClr val="CC0000"/>
                </a:solidFill>
                <a:cs typeface="Arial" panose="020B0604020202020204" pitchFamily="34" charset="0"/>
              </a:rPr>
              <a:t>P</a:t>
            </a:r>
            <a:r>
              <a:rPr lang="it-IT" altLang="it-IT" sz="2000" b="1" dirty="0">
                <a:cs typeface="Arial" panose="020B0604020202020204" pitchFamily="34" charset="0"/>
              </a:rPr>
              <a:t> e </a:t>
            </a:r>
            <a:r>
              <a:rPr lang="it-IT" altLang="it-IT" sz="2000" b="1" dirty="0" err="1">
                <a:solidFill>
                  <a:srgbClr val="CC0000"/>
                </a:solidFill>
                <a:cs typeface="Arial" panose="020B0604020202020204" pitchFamily="34" charset="0"/>
              </a:rPr>
              <a:t>P</a:t>
            </a:r>
            <a:r>
              <a:rPr lang="it-IT" altLang="it-IT" sz="2000" b="1" dirty="0">
                <a:solidFill>
                  <a:srgbClr val="CC0000"/>
                </a:solidFill>
                <a:cs typeface="Arial" panose="020B0604020202020204" pitchFamily="34" charset="0"/>
              </a:rPr>
              <a:t>’</a:t>
            </a:r>
            <a:r>
              <a:rPr lang="it-IT" altLang="it-IT" sz="2000" b="1" dirty="0">
                <a:cs typeface="Arial" panose="020B0604020202020204" pitchFamily="34" charset="0"/>
              </a:rPr>
              <a:t> descrivono la parabola che ha: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it-IT" altLang="it-IT" sz="2000" b="1" dirty="0">
                <a:cs typeface="Arial" panose="020B0604020202020204" pitchFamily="34" charset="0"/>
              </a:rPr>
              <a:t> direttrice e fuoco assegnati;</a:t>
            </a:r>
          </a:p>
          <a:p>
            <a:pPr marL="180975" indent="-171450" eaLnBrk="1" hangingPunct="1">
              <a:spcBef>
                <a:spcPct val="0"/>
              </a:spcBef>
              <a:buFontTx/>
              <a:buChar char="-"/>
            </a:pPr>
            <a:r>
              <a:rPr lang="it-IT" altLang="it-IT" sz="2000" b="1" dirty="0">
                <a:cs typeface="Arial" panose="020B0604020202020204" pitchFamily="34" charset="0"/>
              </a:rPr>
              <a:t>asse di simmetria passante per il fuoco e perpendicolare alla direttrice;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it-IT" altLang="it-IT" sz="2000" b="1" dirty="0">
                <a:cs typeface="Arial" panose="020B0604020202020204" pitchFamily="34" charset="0"/>
              </a:rPr>
              <a:t> vertice V.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C1D4AD8-39A8-6147-B445-C5326131D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Bruna Cavallaro, 2026</a:t>
            </a:r>
          </a:p>
        </p:txBody>
      </p:sp>
    </p:spTree>
    <p:extLst>
      <p:ext uri="{BB962C8B-B14F-4D97-AF65-F5344CB8AC3E}">
        <p14:creationId xmlns:p14="http://schemas.microsoft.com/office/powerpoint/2010/main" val="3474566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Number Placeholder 3">
            <a:extLst>
              <a:ext uri="{FF2B5EF4-FFF2-40B4-BE49-F238E27FC236}">
                <a16:creationId xmlns:a16="http://schemas.microsoft.com/office/drawing/2014/main" id="{032A033B-D1EA-AE41-BADC-2EE45BF6C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D8928CC-6EE1-564E-B6D7-C64B04144599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it-IT" altLang="it-IT" sz="1400"/>
          </a:p>
        </p:txBody>
      </p:sp>
      <p:sp>
        <p:nvSpPr>
          <p:cNvPr id="29699" name="Title 4">
            <a:extLst>
              <a:ext uri="{FF2B5EF4-FFF2-40B4-BE49-F238E27FC236}">
                <a16:creationId xmlns:a16="http://schemas.microsoft.com/office/drawing/2014/main" id="{87F6D42A-138D-3243-BF07-4130CCF3D9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00200" y="551780"/>
            <a:ext cx="8991600" cy="533400"/>
          </a:xfrm>
        </p:spPr>
        <p:txBody>
          <a:bodyPr/>
          <a:lstStyle/>
          <a:p>
            <a:r>
              <a:rPr lang="it-IT" altLang="it-IT" sz="2800" b="1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Fuoco e direttrice collegati alla forma della parabola</a:t>
            </a:r>
            <a:br>
              <a:rPr lang="it-IT" altLang="it-IT" sz="2800" b="1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it-IT" altLang="it-IT" sz="2800" b="1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155BB89D-1E04-F205-6B81-78403929B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3300" y="1270000"/>
            <a:ext cx="7645400" cy="4679280"/>
          </a:xfrm>
          <a:prstGeom prst="rect">
            <a:avLst/>
          </a:prstGeom>
        </p:spPr>
      </p:pic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C27D67F-41AE-2D4C-9D0D-F02C6F8E4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Bruna Cavallaro, 2026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Number Placeholder 3">
            <a:extLst>
              <a:ext uri="{FF2B5EF4-FFF2-40B4-BE49-F238E27FC236}">
                <a16:creationId xmlns:a16="http://schemas.microsoft.com/office/drawing/2014/main" id="{032A033B-D1EA-AE41-BADC-2EE45BF6C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D8928CC-6EE1-564E-B6D7-C64B04144599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it-IT" altLang="it-IT" sz="1400"/>
          </a:p>
        </p:txBody>
      </p:sp>
      <p:sp>
        <p:nvSpPr>
          <p:cNvPr id="29699" name="Title 4">
            <a:extLst>
              <a:ext uri="{FF2B5EF4-FFF2-40B4-BE49-F238E27FC236}">
                <a16:creationId xmlns:a16="http://schemas.microsoft.com/office/drawing/2014/main" id="{87F6D42A-138D-3243-BF07-4130CCF3D9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30837" y="815351"/>
            <a:ext cx="8991600" cy="533400"/>
          </a:xfrm>
        </p:spPr>
        <p:txBody>
          <a:bodyPr/>
          <a:lstStyle/>
          <a:p>
            <a:r>
              <a:rPr lang="it-IT" altLang="it-IT" sz="2800" b="1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Fuoco e direttrice collegati alla forma della parabola</a:t>
            </a:r>
            <a:br>
              <a:rPr lang="it-IT" altLang="it-IT" sz="2800" b="1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it-IT" altLang="it-IT" sz="2800" b="1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9702" name="TextBox 11">
            <a:extLst>
              <a:ext uri="{FF2B5EF4-FFF2-40B4-BE49-F238E27FC236}">
                <a16:creationId xmlns:a16="http://schemas.microsoft.com/office/drawing/2014/main" id="{3DD7332B-BE9F-C245-9B36-8D73FA24B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4671262"/>
            <a:ext cx="84582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cs typeface="Arial" panose="020B0604020202020204" pitchFamily="34" charset="0"/>
              </a:rPr>
              <a:t>La parabola rivolge la concavità verso il fuoco.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cs typeface="Arial" panose="020B0604020202020204" pitchFamily="34" charset="0"/>
              </a:rPr>
              <a:t>La parabola rivolge la </a:t>
            </a:r>
            <a:r>
              <a:rPr lang="it-IT" altLang="it-IT" sz="2000" b="1" dirty="0">
                <a:solidFill>
                  <a:srgbClr val="CC0000"/>
                </a:solidFill>
                <a:cs typeface="Arial" panose="020B0604020202020204" pitchFamily="34" charset="0"/>
              </a:rPr>
              <a:t>concavità verso il basso</a:t>
            </a:r>
            <a:r>
              <a:rPr lang="it-IT" altLang="it-IT" sz="2000" b="1" dirty="0">
                <a:solidFill>
                  <a:srgbClr val="FF0000"/>
                </a:solidFill>
                <a:cs typeface="Arial" panose="020B0604020202020204" pitchFamily="34" charset="0"/>
              </a:rPr>
              <a:t>, </a:t>
            </a:r>
            <a:r>
              <a:rPr lang="it-IT" altLang="it-IT" sz="2000" b="1" dirty="0">
                <a:cs typeface="Arial" panose="020B0604020202020204" pitchFamily="34" charset="0"/>
              </a:rPr>
              <a:t>solo </a:t>
            </a:r>
            <a:r>
              <a:rPr lang="it-IT" altLang="it-IT" sz="2000" b="1" dirty="0">
                <a:solidFill>
                  <a:srgbClr val="CC0000"/>
                </a:solidFill>
                <a:cs typeface="Arial" panose="020B0604020202020204" pitchFamily="34" charset="0"/>
              </a:rPr>
              <a:t>se il fuoco è sotto la direttrice.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solidFill>
                  <a:srgbClr val="000000"/>
                </a:solidFill>
                <a:cs typeface="Arial" panose="020B0604020202020204" pitchFamily="34" charset="0"/>
              </a:rPr>
              <a:t>Se il fuoco si allontana dal vertice, la parabola diventa ‘più larga’.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solidFill>
                  <a:srgbClr val="000000"/>
                </a:solidFill>
                <a:cs typeface="Arial" panose="020B0604020202020204" pitchFamily="34" charset="0"/>
              </a:rPr>
              <a:t>Se il fuoco si avvicina al vertice, la parabola diventa ‘più stretta’.</a:t>
            </a:r>
            <a:r>
              <a:rPr lang="it-IT" altLang="it-IT" sz="20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5A34849-1B1B-E974-48DF-04F8F41E21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577" y="1704472"/>
            <a:ext cx="3980593" cy="2716556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BA0CC7F3-485E-F975-09E6-C70BEB4FAD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6059" y="1704472"/>
            <a:ext cx="3800723" cy="2712892"/>
          </a:xfrm>
          <a:prstGeom prst="rect">
            <a:avLst/>
          </a:prstGeom>
          <a:ln w="25400">
            <a:solidFill>
              <a:schemeClr val="bg1">
                <a:lumMod val="65000"/>
              </a:schemeClr>
            </a:solidFill>
          </a:ln>
        </p:spPr>
      </p:pic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8A5935E-3A18-064A-992C-DF9ABE796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Bruna Cavallaro, 2026</a:t>
            </a:r>
          </a:p>
        </p:txBody>
      </p:sp>
    </p:spTree>
    <p:extLst>
      <p:ext uri="{BB962C8B-B14F-4D97-AF65-F5344CB8AC3E}">
        <p14:creationId xmlns:p14="http://schemas.microsoft.com/office/powerpoint/2010/main" val="61072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Number Placeholder 3">
            <a:extLst>
              <a:ext uri="{FF2B5EF4-FFF2-40B4-BE49-F238E27FC236}">
                <a16:creationId xmlns:a16="http://schemas.microsoft.com/office/drawing/2014/main" id="{C373A55C-4D56-4D4B-96B3-98CF8B99A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ECECB95-767C-4641-AD05-3D8F25C63DDB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it-IT" altLang="it-IT" sz="1400"/>
          </a:p>
        </p:txBody>
      </p:sp>
      <p:sp>
        <p:nvSpPr>
          <p:cNvPr id="30723" name="Title 4">
            <a:extLst>
              <a:ext uri="{FF2B5EF4-FFF2-40B4-BE49-F238E27FC236}">
                <a16:creationId xmlns:a16="http://schemas.microsoft.com/office/drawing/2014/main" id="{6AB1AC9B-C3BF-6046-BBAF-F5CD8412F6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32551" y="189342"/>
            <a:ext cx="9036496" cy="1143000"/>
          </a:xfrm>
        </p:spPr>
        <p:txBody>
          <a:bodyPr/>
          <a:lstStyle/>
          <a:p>
            <a:r>
              <a:rPr lang="it-IT" altLang="it-IT" sz="2800" b="1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Fuoco e direttrice collegati alla forma della parabola</a:t>
            </a:r>
          </a:p>
        </p:txBody>
      </p:sp>
      <p:sp>
        <p:nvSpPr>
          <p:cNvPr id="30724" name="TextBox 11">
            <a:extLst>
              <a:ext uri="{FF2B5EF4-FFF2-40B4-BE49-F238E27FC236}">
                <a16:creationId xmlns:a16="http://schemas.microsoft.com/office/drawing/2014/main" id="{4133ADAD-24A5-F845-95E8-A4DCAD72A6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7514" y="4406526"/>
            <a:ext cx="84582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cs typeface="Arial" panose="020B0604020202020204" pitchFamily="34" charset="0"/>
              </a:rPr>
              <a:t>La parabola rivolge la concavità verso il fuoco.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cs typeface="Arial" panose="020B0604020202020204" pitchFamily="34" charset="0"/>
              </a:rPr>
              <a:t>La parabola rivolge la </a:t>
            </a:r>
            <a:r>
              <a:rPr lang="it-IT" altLang="it-IT" sz="2000" b="1" dirty="0">
                <a:solidFill>
                  <a:srgbClr val="CC0000"/>
                </a:solidFill>
                <a:cs typeface="Arial" panose="020B0604020202020204" pitchFamily="34" charset="0"/>
              </a:rPr>
              <a:t>concavità verso l’alto</a:t>
            </a:r>
            <a:r>
              <a:rPr lang="it-IT" altLang="it-IT" sz="20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it-IT" altLang="it-IT" sz="2000" b="1" dirty="0">
                <a:cs typeface="Arial" panose="020B0604020202020204" pitchFamily="34" charset="0"/>
              </a:rPr>
              <a:t>solo </a:t>
            </a:r>
            <a:r>
              <a:rPr lang="it-IT" altLang="it-IT" sz="2000" b="1" dirty="0">
                <a:solidFill>
                  <a:srgbClr val="CC0000"/>
                </a:solidFill>
                <a:cs typeface="Arial" panose="020B0604020202020204" pitchFamily="34" charset="0"/>
              </a:rPr>
              <a:t>se il fuoco è sopra la direttrice.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solidFill>
                  <a:srgbClr val="000000"/>
                </a:solidFill>
                <a:cs typeface="Arial" panose="020B0604020202020204" pitchFamily="34" charset="0"/>
              </a:rPr>
              <a:t>Se il fuoco si allontana dal vertice, la parabola diventa ‘più larga’.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solidFill>
                  <a:srgbClr val="000000"/>
                </a:solidFill>
                <a:cs typeface="Arial" panose="020B0604020202020204" pitchFamily="34" charset="0"/>
              </a:rPr>
              <a:t>Se il fuoco si avvicina al vertice, la parabola diventa ‘più stretta’.</a:t>
            </a:r>
            <a:r>
              <a:rPr lang="it-IT" altLang="it-IT" sz="20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603A5D8-F827-68F2-2043-2E5F5DD91F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33" r="8451"/>
          <a:stretch/>
        </p:blipFill>
        <p:spPr>
          <a:xfrm>
            <a:off x="2259360" y="1620456"/>
            <a:ext cx="4320480" cy="2532226"/>
          </a:xfrm>
          <a:prstGeom prst="rect">
            <a:avLst/>
          </a:prstGeom>
          <a:ln w="25400">
            <a:solidFill>
              <a:schemeClr val="bg1">
                <a:lumMod val="50000"/>
              </a:schemeClr>
            </a:solidFill>
          </a:ln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3F54CBF4-DE5F-901D-229A-0734A8F14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2105" y="1620456"/>
            <a:ext cx="3026511" cy="2532226"/>
          </a:xfrm>
          <a:prstGeom prst="rect">
            <a:avLst/>
          </a:prstGeom>
          <a:ln w="25400">
            <a:solidFill>
              <a:schemeClr val="bg1">
                <a:lumMod val="50000"/>
              </a:schemeClr>
            </a:solidFill>
          </a:ln>
        </p:spPr>
      </p:pic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403CFC3-54CF-E640-B3E5-7AAC56FA3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Bruna Cavallaro, 2026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Number Placeholder 3">
            <a:extLst>
              <a:ext uri="{FF2B5EF4-FFF2-40B4-BE49-F238E27FC236}">
                <a16:creationId xmlns:a16="http://schemas.microsoft.com/office/drawing/2014/main" id="{80B2D57E-E63A-9340-B292-979735288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58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9299624-B6B9-1B46-9E65-40752EAC3A86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it-IT" altLang="it-IT" sz="1400"/>
          </a:p>
        </p:txBody>
      </p:sp>
      <p:sp>
        <p:nvSpPr>
          <p:cNvPr id="32771" name="Title 4">
            <a:extLst>
              <a:ext uri="{FF2B5EF4-FFF2-40B4-BE49-F238E27FC236}">
                <a16:creationId xmlns:a16="http://schemas.microsoft.com/office/drawing/2014/main" id="{04A040CA-153A-214A-A517-46E175552A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24902" y="150875"/>
            <a:ext cx="7272808" cy="914400"/>
          </a:xfrm>
        </p:spPr>
        <p:txBody>
          <a:bodyPr/>
          <a:lstStyle/>
          <a:p>
            <a:r>
              <a:rPr lang="it-IT" altLang="it-IT" sz="3000" b="1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Equazione cartesiana della parabola come luogo di punti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C00E823-E97A-8857-40EF-34528EFEEFAF}"/>
              </a:ext>
            </a:extLst>
          </p:cNvPr>
          <p:cNvSpPr txBox="1"/>
          <p:nvPr/>
        </p:nvSpPr>
        <p:spPr>
          <a:xfrm>
            <a:off x="2110160" y="1249576"/>
            <a:ext cx="788487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2400" b="1" dirty="0"/>
              <a:t>Fuoco e direttrice sono anche elementi fondamentali per scrivere l’equazione cartesiana di una parabola.</a:t>
            </a:r>
          </a:p>
          <a:p>
            <a:r>
              <a:rPr lang="it-IT" sz="2400" b="1" dirty="0"/>
              <a:t>L’equazione traduce in formule la frase:</a:t>
            </a:r>
          </a:p>
          <a:p>
            <a:r>
              <a:rPr lang="it-IT" sz="2400" b="1" dirty="0"/>
              <a:t>«la parabola è il luogo dei punti </a:t>
            </a:r>
            <a:r>
              <a:rPr lang="it-IT" sz="2400" b="1" dirty="0" err="1"/>
              <a:t>P</a:t>
            </a:r>
            <a:r>
              <a:rPr lang="it-IT" sz="2400" b="1" dirty="0"/>
              <a:t>, che hanno la stessa distanza dal fuoco </a:t>
            </a:r>
            <a:r>
              <a:rPr lang="it-IT" sz="2400" b="1" dirty="0" err="1"/>
              <a:t>F</a:t>
            </a:r>
            <a:r>
              <a:rPr lang="it-IT" sz="2400" b="1" dirty="0"/>
              <a:t> e dalla direttrice d»</a:t>
            </a:r>
          </a:p>
        </p:txBody>
      </p: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B27A0172-977F-9543-AF03-8255E3B81DF6}"/>
              </a:ext>
            </a:extLst>
          </p:cNvPr>
          <p:cNvGrpSpPr/>
          <p:nvPr/>
        </p:nvGrpSpPr>
        <p:grpSpPr>
          <a:xfrm>
            <a:off x="2122042" y="3429000"/>
            <a:ext cx="7950037" cy="2812670"/>
            <a:chOff x="598041" y="3429000"/>
            <a:chExt cx="7950037" cy="2812670"/>
          </a:xfrm>
        </p:grpSpPr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A6686B90-3D2F-F1BA-2D26-34160A04F2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8041" y="3429000"/>
              <a:ext cx="5138235" cy="2808312"/>
            </a:xfrm>
            <a:prstGeom prst="rect">
              <a:avLst/>
            </a:prstGeom>
            <a:ln w="19050">
              <a:solidFill>
                <a:srgbClr val="FF0000"/>
              </a:solidFill>
            </a:ln>
          </p:spPr>
        </p:pic>
        <p:grpSp>
          <p:nvGrpSpPr>
            <p:cNvPr id="20" name="Gruppo 19">
              <a:extLst>
                <a:ext uri="{FF2B5EF4-FFF2-40B4-BE49-F238E27FC236}">
                  <a16:creationId xmlns:a16="http://schemas.microsoft.com/office/drawing/2014/main" id="{F3A35989-9711-2748-BEB9-C2E41EC804E9}"/>
                </a:ext>
              </a:extLst>
            </p:cNvPr>
            <p:cNvGrpSpPr/>
            <p:nvPr/>
          </p:nvGrpSpPr>
          <p:grpSpPr>
            <a:xfrm>
              <a:off x="5955790" y="3443582"/>
              <a:ext cx="2592288" cy="2798088"/>
              <a:chOff x="5955790" y="3443582"/>
              <a:chExt cx="2592288" cy="2798088"/>
            </a:xfrm>
          </p:grpSpPr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1571CECB-FDCD-4E66-29B4-53C30C29B612}"/>
                  </a:ext>
                </a:extLst>
              </p:cNvPr>
              <p:cNvSpPr txBox="1"/>
              <p:nvPr/>
            </p:nvSpPr>
            <p:spPr>
              <a:xfrm>
                <a:off x="5955790" y="3443582"/>
                <a:ext cx="2592288" cy="1569660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24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it-IT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it-IT" sz="24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it-IT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it-IT" sz="24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it-IT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percorre la parabola solo se vale l’uguaglianza</a:t>
                </a:r>
              </a:p>
              <a:p>
                <a:pPr algn="ctr"/>
                <a:r>
                  <a:rPr lang="it-IT" sz="24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PF</a:t>
                </a:r>
                <a:r>
                  <a:rPr lang="it-IT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lang="it-IT" sz="24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PD</a:t>
                </a:r>
                <a:r>
                  <a:rPr lang="it-IT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3" name="CasellaDiTesto 2">
                <a:extLst>
                  <a:ext uri="{FF2B5EF4-FFF2-40B4-BE49-F238E27FC236}">
                    <a16:creationId xmlns:a16="http://schemas.microsoft.com/office/drawing/2014/main" id="{7E0D1048-B0D0-EA4A-9DA3-82D22D3E14FD}"/>
                  </a:ext>
                </a:extLst>
              </p:cNvPr>
              <p:cNvSpPr txBox="1"/>
              <p:nvPr/>
            </p:nvSpPr>
            <p:spPr>
              <a:xfrm>
                <a:off x="6315830" y="5410673"/>
                <a:ext cx="1872208" cy="830997"/>
              </a:xfrm>
              <a:prstGeom prst="rect">
                <a:avLst/>
              </a:prstGeom>
              <a:noFill/>
              <a:ln w="19050">
                <a:solidFill>
                  <a:srgbClr val="055EF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Distanza fra due punti</a:t>
                </a:r>
              </a:p>
            </p:txBody>
          </p:sp>
          <p:cxnSp>
            <p:nvCxnSpPr>
              <p:cNvPr id="7" name="Connettore 1 6">
                <a:extLst>
                  <a:ext uri="{FF2B5EF4-FFF2-40B4-BE49-F238E27FC236}">
                    <a16:creationId xmlns:a16="http://schemas.microsoft.com/office/drawing/2014/main" id="{86FA97DB-7E98-414C-AAF9-24361B7DF3FA}"/>
                  </a:ext>
                </a:extLst>
              </p:cNvPr>
              <p:cNvCxnSpPr>
                <a:cxnSpLocks/>
                <a:endCxn id="3" idx="0"/>
              </p:cNvCxnSpPr>
              <p:nvPr/>
            </p:nvCxnSpPr>
            <p:spPr>
              <a:xfrm>
                <a:off x="6781800" y="4866045"/>
                <a:ext cx="470134" cy="544628"/>
              </a:xfrm>
              <a:prstGeom prst="line">
                <a:avLst/>
              </a:prstGeom>
              <a:ln>
                <a:solidFill>
                  <a:srgbClr val="055E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ttore 1 12">
                <a:extLst>
                  <a:ext uri="{FF2B5EF4-FFF2-40B4-BE49-F238E27FC236}">
                    <a16:creationId xmlns:a16="http://schemas.microsoft.com/office/drawing/2014/main" id="{1EBFD36D-1C1A-DF4C-8186-50E350578154}"/>
                  </a:ext>
                </a:extLst>
              </p:cNvPr>
              <p:cNvCxnSpPr>
                <a:cxnSpLocks/>
                <a:endCxn id="3" idx="0"/>
              </p:cNvCxnSpPr>
              <p:nvPr/>
            </p:nvCxnSpPr>
            <p:spPr>
              <a:xfrm flipH="1">
                <a:off x="7251934" y="4866045"/>
                <a:ext cx="344402" cy="544628"/>
              </a:xfrm>
              <a:prstGeom prst="line">
                <a:avLst/>
              </a:prstGeom>
              <a:ln>
                <a:solidFill>
                  <a:srgbClr val="055EF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D00DCBE-2F72-D04D-8BE6-9CF2B2183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Bruna Cavallaro, 2026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olo 1">
            <a:extLst>
              <a:ext uri="{FF2B5EF4-FFF2-40B4-BE49-F238E27FC236}">
                <a16:creationId xmlns:a16="http://schemas.microsoft.com/office/drawing/2014/main" id="{4A24C623-B21A-F144-A462-F0B7907A10D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315580" y="315714"/>
            <a:ext cx="7560840" cy="804960"/>
          </a:xfrm>
        </p:spPr>
        <p:txBody>
          <a:bodyPr/>
          <a:lstStyle/>
          <a:p>
            <a:pPr eaLnBrk="1">
              <a:buSzPct val="45000"/>
              <a:buFont typeface="StarSymbol" charset="0"/>
              <a:buNone/>
            </a:pPr>
            <a:r>
              <a:rPr lang="it-IT" altLang="it-IT" sz="3266" b="1" dirty="0">
                <a:solidFill>
                  <a:srgbClr val="CC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Ricordo come calcolare la distanza fra due punti nel piano cartesiano</a:t>
            </a:r>
            <a:endParaRPr altLang="it-IT" sz="3266" b="1" dirty="0">
              <a:solidFill>
                <a:srgbClr val="CC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23556" name="Slide Number Placeholder 4">
            <a:extLst>
              <a:ext uri="{FF2B5EF4-FFF2-40B4-BE49-F238E27FC236}">
                <a16:creationId xmlns:a16="http://schemas.microsoft.com/office/drawing/2014/main" id="{A97F5BD0-0522-EB40-99F2-9A356D50F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77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4407868" indent="-33993142" eaLnBrk="0" hangingPunct="0">
              <a:defRPr sz="2177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177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177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177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14726" eaLnBrk="0" fontAlgn="base" hangingPunct="0">
              <a:spcBef>
                <a:spcPct val="0"/>
              </a:spcBef>
              <a:spcAft>
                <a:spcPct val="0"/>
              </a:spcAft>
              <a:defRPr sz="2177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829452" eaLnBrk="0" fontAlgn="base" hangingPunct="0">
              <a:spcBef>
                <a:spcPct val="0"/>
              </a:spcBef>
              <a:spcAft>
                <a:spcPct val="0"/>
              </a:spcAft>
              <a:defRPr sz="2177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244178" eaLnBrk="0" fontAlgn="base" hangingPunct="0">
              <a:spcBef>
                <a:spcPct val="0"/>
              </a:spcBef>
              <a:spcAft>
                <a:spcPct val="0"/>
              </a:spcAft>
              <a:defRPr sz="2177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658904" eaLnBrk="0" fontAlgn="base" hangingPunct="0">
              <a:spcBef>
                <a:spcPct val="0"/>
              </a:spcBef>
              <a:spcAft>
                <a:spcPct val="0"/>
              </a:spcAft>
              <a:defRPr sz="2177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/>
            <a:fld id="{6F8BFA9E-8AEF-144D-9D11-B2E01D3BE674}" type="slidenum">
              <a:rPr lang="it-IT" altLang="it-IT" sz="1270">
                <a:latin typeface="Times New Roman" panose="02020603050405020304" pitchFamily="18" charset="0"/>
                <a:ea typeface="Segoe UI" charset="0"/>
              </a:rPr>
              <a:pPr eaLnBrk="1"/>
              <a:t>15</a:t>
            </a:fld>
            <a:endParaRPr lang="it-IT" altLang="it-IT" sz="1270">
              <a:latin typeface="Times New Roman" panose="02020603050405020304" pitchFamily="18" charset="0"/>
              <a:ea typeface="Segoe UI" charset="0"/>
            </a:endParaRPr>
          </a:p>
        </p:txBody>
      </p:sp>
      <p:pic>
        <p:nvPicPr>
          <p:cNvPr id="10" name="Picture 9" descr="Distanza-fra-due-punti.jpg">
            <a:extLst>
              <a:ext uri="{FF2B5EF4-FFF2-40B4-BE49-F238E27FC236}">
                <a16:creationId xmlns:a16="http://schemas.microsoft.com/office/drawing/2014/main" id="{D56D3345-1A97-2640-A773-95AB4D3395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9" t="9419" r="9167" b="12320"/>
          <a:stretch>
            <a:fillRect/>
          </a:stretch>
        </p:blipFill>
        <p:spPr bwMode="auto">
          <a:xfrm>
            <a:off x="6209352" y="1940619"/>
            <a:ext cx="3882876" cy="2481338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808080">
                <a:alpha val="42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3ED7572-B536-3A46-B6D8-3EDFD3E4613E}"/>
              </a:ext>
            </a:extLst>
          </p:cNvPr>
          <p:cNvSpPr txBox="1"/>
          <p:nvPr/>
        </p:nvSpPr>
        <p:spPr>
          <a:xfrm>
            <a:off x="2136000" y="1319205"/>
            <a:ext cx="7956228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540" b="1" dirty="0"/>
              <a:t>Il procedimento è basato sul teorema di Pitagora 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92745947-2AD6-194C-AE6B-020AFE1F25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8043" y="1932967"/>
            <a:ext cx="3625121" cy="2570954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DEC2F4A8-3E81-864F-B032-FFDF3FE2D2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9353" y="4531515"/>
            <a:ext cx="3882876" cy="667059"/>
          </a:xfrm>
          <a:prstGeom prst="rect">
            <a:avLst/>
          </a:prstGeom>
          <a:ln w="28575">
            <a:solidFill>
              <a:srgbClr val="0000FF"/>
            </a:solidFill>
          </a:ln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80508E31-92C2-6243-B02F-A705F09C8B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8112" y="4531515"/>
            <a:ext cx="3625121" cy="623909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35647ED0-DAB5-414C-89D4-9667897578F1}"/>
              </a:ext>
            </a:extLst>
          </p:cNvPr>
          <p:cNvSpPr/>
          <p:nvPr/>
        </p:nvSpPr>
        <p:spPr>
          <a:xfrm>
            <a:off x="2136001" y="5397103"/>
            <a:ext cx="8270955" cy="76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177" b="1" dirty="0">
                <a:solidFill>
                  <a:srgbClr val="CC0000"/>
                </a:solidFill>
              </a:rPr>
              <a:t>Regola generale: </a:t>
            </a:r>
            <a:r>
              <a:rPr lang="it-IT" sz="2177" b="1" dirty="0"/>
              <a:t>la formula vale quando al posto di (</a:t>
            </a:r>
            <a:r>
              <a:rPr lang="it-IT" sz="2177" b="1" dirty="0" err="1"/>
              <a:t>x</a:t>
            </a:r>
            <a:r>
              <a:rPr lang="it-IT" sz="2177" b="1" baseline="-25000" dirty="0" err="1"/>
              <a:t>A</a:t>
            </a:r>
            <a:r>
              <a:rPr lang="it-IT" sz="2177" b="1" dirty="0"/>
              <a:t>, </a:t>
            </a:r>
            <a:r>
              <a:rPr lang="it-IT" sz="2177" b="1" dirty="0" err="1"/>
              <a:t>y</a:t>
            </a:r>
            <a:r>
              <a:rPr lang="it-IT" sz="2177" b="1" baseline="-25000" dirty="0" err="1"/>
              <a:t>A</a:t>
            </a:r>
            <a:r>
              <a:rPr lang="it-IT" sz="2177" b="1" dirty="0"/>
              <a:t>) e (</a:t>
            </a:r>
            <a:r>
              <a:rPr lang="it-IT" sz="2177" b="1" dirty="0" err="1"/>
              <a:t>x</a:t>
            </a:r>
            <a:r>
              <a:rPr lang="it-IT" sz="2177" b="1" baseline="-25000" dirty="0" err="1"/>
              <a:t>B</a:t>
            </a:r>
            <a:r>
              <a:rPr lang="it-IT" sz="2177" b="1" dirty="0"/>
              <a:t>, </a:t>
            </a:r>
            <a:r>
              <a:rPr lang="it-IT" sz="2177" b="1" dirty="0" err="1"/>
              <a:t>y</a:t>
            </a:r>
            <a:r>
              <a:rPr lang="it-IT" sz="2177" b="1" baseline="-25000" dirty="0" err="1"/>
              <a:t>B</a:t>
            </a:r>
            <a:r>
              <a:rPr lang="it-IT" sz="2177" b="1" dirty="0"/>
              <a:t>)</a:t>
            </a:r>
            <a:r>
              <a:rPr lang="it-IT" sz="2177" b="1" baseline="-25000" dirty="0"/>
              <a:t> </a:t>
            </a:r>
            <a:r>
              <a:rPr lang="it-IT" sz="2177" b="1" dirty="0"/>
              <a:t>sostituisco due coppie di numeri reali.</a:t>
            </a:r>
            <a:endParaRPr lang="it-IT" sz="2177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ED6A787E-275B-DE49-A3F2-33B17EC8C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Bruna Cavallaro, 2026</a:t>
            </a:r>
          </a:p>
        </p:txBody>
      </p:sp>
    </p:spTree>
    <p:extLst>
      <p:ext uri="{BB962C8B-B14F-4D97-AF65-F5344CB8AC3E}">
        <p14:creationId xmlns:p14="http://schemas.microsoft.com/office/powerpoint/2010/main" val="3387251497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6C0E5E-123E-E747-B4CC-016ADA1CB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04" y="980728"/>
            <a:ext cx="8928992" cy="838200"/>
          </a:xfrm>
        </p:spPr>
        <p:txBody>
          <a:bodyPr>
            <a:noAutofit/>
          </a:bodyPr>
          <a:lstStyle/>
          <a:p>
            <a:pPr marL="44450" indent="-11113" eaLnBrk="1" hangingPunct="1"/>
            <a:r>
              <a:rPr lang="it-IT" altLang="it-IT" sz="3600" b="1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Attività</a:t>
            </a:r>
            <a:br>
              <a:rPr lang="it-IT" altLang="it-IT" sz="3600" b="1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it-IT" altLang="it-IT" sz="3600" b="1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Equazione cartesiana della parabola</a:t>
            </a:r>
            <a:endParaRPr lang="it-IT" altLang="it-IT" sz="3600" b="1" baseline="30000" dirty="0">
              <a:solidFill>
                <a:srgbClr val="CC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7651" name="Slide Number Placeholder 3">
            <a:extLst>
              <a:ext uri="{FF2B5EF4-FFF2-40B4-BE49-F238E27FC236}">
                <a16:creationId xmlns:a16="http://schemas.microsoft.com/office/drawing/2014/main" id="{B7C37306-E8E3-8D40-A9C6-7F394F918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941D4F9-6CB9-EA45-9EE0-D3E580CAD163}" type="slidenum">
              <a:rPr lang="it-IT" altLang="it-IT" sz="1400"/>
              <a:pPr eaLnBrk="1" hangingPunct="1"/>
              <a:t>16</a:t>
            </a:fld>
            <a:endParaRPr lang="it-IT" altLang="it-IT" sz="140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4DF3978-ED52-6043-AAB8-9A7157A77101}"/>
              </a:ext>
            </a:extLst>
          </p:cNvPr>
          <p:cNvSpPr txBox="1"/>
          <p:nvPr/>
        </p:nvSpPr>
        <p:spPr>
          <a:xfrm>
            <a:off x="2063552" y="2564905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000000"/>
                </a:solidFill>
              </a:rPr>
              <a:t>Completa la scheda di lavoro per arrivare a scrivere l’equazione cartesiana della parabola con vertice O(0, 0) e direttrice parallela all’asse x.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F3A8E02-430E-CE47-801F-F46019318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Bruna Cavallaro, 2026</a:t>
            </a:r>
          </a:p>
        </p:txBody>
      </p:sp>
    </p:spTree>
    <p:extLst>
      <p:ext uri="{BB962C8B-B14F-4D97-AF65-F5344CB8AC3E}">
        <p14:creationId xmlns:p14="http://schemas.microsoft.com/office/powerpoint/2010/main" val="4847946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3B91A8-C90E-5E41-A6E2-B5E46C840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2200" y="1828800"/>
            <a:ext cx="7315200" cy="1143000"/>
          </a:xfrm>
        </p:spPr>
        <p:txBody>
          <a:bodyPr>
            <a:normAutofit/>
          </a:bodyPr>
          <a:lstStyle/>
          <a:p>
            <a:pPr marL="1704975" indent="-1704975" eaLnBrk="1" hangingPunct="1"/>
            <a:r>
              <a:rPr lang="it-IT" altLang="it-IT" sz="4000" b="1" dirty="0">
                <a:solidFill>
                  <a:srgbClr val="CC0000"/>
                </a:solidFill>
                <a:ea typeface="ＭＳ Ｐゴシック" panose="020B0600070205080204" pitchFamily="34" charset="-128"/>
              </a:rPr>
              <a:t>Che cosa hai ottenuto</a:t>
            </a:r>
            <a:endParaRPr lang="it-IT" altLang="it-IT" sz="4000" b="1" baseline="30000" dirty="0">
              <a:solidFill>
                <a:srgbClr val="CC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8675" name="Slide Number Placeholder 3">
            <a:extLst>
              <a:ext uri="{FF2B5EF4-FFF2-40B4-BE49-F238E27FC236}">
                <a16:creationId xmlns:a16="http://schemas.microsoft.com/office/drawing/2014/main" id="{EE52165B-C4CB-C14F-B2D9-77FEAF8F4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1C5D01B-6AB7-2C4E-82BC-5960E8787C74}" type="slidenum">
              <a:rPr lang="it-IT" altLang="it-IT" sz="1400"/>
              <a:pPr eaLnBrk="1" hangingPunct="1"/>
              <a:t>17</a:t>
            </a:fld>
            <a:endParaRPr lang="it-IT" altLang="it-IT" sz="140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83C1D4D-2AE1-FA45-8664-C1D2EDBB4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Bruna Cavallaro, 2026</a:t>
            </a:r>
          </a:p>
        </p:txBody>
      </p:sp>
    </p:spTree>
    <p:extLst>
      <p:ext uri="{BB962C8B-B14F-4D97-AF65-F5344CB8AC3E}">
        <p14:creationId xmlns:p14="http://schemas.microsoft.com/office/powerpoint/2010/main" val="32661455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Number Placeholder 3">
            <a:extLst>
              <a:ext uri="{FF2B5EF4-FFF2-40B4-BE49-F238E27FC236}">
                <a16:creationId xmlns:a16="http://schemas.microsoft.com/office/drawing/2014/main" id="{80B2D57E-E63A-9340-B292-979735288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58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9299624-B6B9-1B46-9E65-40752EAC3A86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it-IT" altLang="it-IT" sz="1400"/>
          </a:p>
        </p:txBody>
      </p:sp>
      <p:sp>
        <p:nvSpPr>
          <p:cNvPr id="32771" name="Title 4">
            <a:extLst>
              <a:ext uri="{FF2B5EF4-FFF2-40B4-BE49-F238E27FC236}">
                <a16:creationId xmlns:a16="http://schemas.microsoft.com/office/drawing/2014/main" id="{04A040CA-153A-214A-A517-46E175552A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47528" y="136642"/>
            <a:ext cx="8229600" cy="914400"/>
          </a:xfrm>
        </p:spPr>
        <p:txBody>
          <a:bodyPr/>
          <a:lstStyle/>
          <a:p>
            <a:r>
              <a:rPr lang="it-IT" altLang="it-IT" sz="3000" b="1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Equazione cartesiana della parabola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6686B90-3D2F-F1BA-2D26-34160A04F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1745" y="935141"/>
            <a:ext cx="4065377" cy="2221940"/>
          </a:xfrm>
          <a:prstGeom prst="rect">
            <a:avLst/>
          </a:prstGeom>
          <a:ln w="19050">
            <a:noFill/>
          </a:ln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1571CECB-FDCD-4E66-29B4-53C30C29B612}"/>
              </a:ext>
            </a:extLst>
          </p:cNvPr>
          <p:cNvSpPr txBox="1"/>
          <p:nvPr/>
        </p:nvSpPr>
        <p:spPr>
          <a:xfrm>
            <a:off x="1635233" y="3297248"/>
            <a:ext cx="4253007" cy="1292662"/>
          </a:xfrm>
          <a:prstGeom prst="rect">
            <a:avLst/>
          </a:prstGeom>
          <a:noFill/>
          <a:ln w="19050">
            <a:solidFill>
              <a:srgbClr val="055E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it-IT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it-IT" sz="2400" b="1" dirty="0">
                <a:cs typeface="Arial" panose="020B0604020202020204" pitchFamily="34" charset="0"/>
              </a:rPr>
              <a:t>percorre la parabola solo se vale l’uguaglianza</a:t>
            </a:r>
          </a:p>
          <a:p>
            <a:pPr algn="ctr"/>
            <a:r>
              <a:rPr lang="it-IT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PF</a:t>
            </a:r>
            <a:r>
              <a:rPr lang="it-IT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PD</a:t>
            </a:r>
            <a:r>
              <a:rPr lang="it-IT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A48CE873-B7C6-1D26-AEB1-B09A6EBEB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9829" y="3315526"/>
            <a:ext cx="5073771" cy="1274383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E3BE55F-6493-0BB4-68A4-D21A7AF4FA41}"/>
              </a:ext>
            </a:extLst>
          </p:cNvPr>
          <p:cNvSpPr txBox="1"/>
          <p:nvPr/>
        </p:nvSpPr>
        <p:spPr>
          <a:xfrm>
            <a:off x="1668942" y="4603982"/>
            <a:ext cx="87704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Per agevolare i calcoli uguaglio le distanze al quadrato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49C0AC9F-1CC6-562C-B8E4-BCE7C980E00B}"/>
              </a:ext>
            </a:extLst>
          </p:cNvPr>
          <p:cNvSpPr txBox="1"/>
          <p:nvPr/>
        </p:nvSpPr>
        <p:spPr>
          <a:xfrm>
            <a:off x="2135560" y="5247645"/>
            <a:ext cx="1656184" cy="492443"/>
          </a:xfrm>
          <a:prstGeom prst="rect">
            <a:avLst/>
          </a:prstGeom>
          <a:noFill/>
          <a:ln>
            <a:solidFill>
              <a:srgbClr val="055EF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PF</a:t>
            </a:r>
            <a:r>
              <a:rPr lang="it-IT" sz="26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PD</a:t>
            </a:r>
            <a:r>
              <a:rPr lang="it-IT" sz="26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CasellaDiTesto 17">
                <a:extLst>
                  <a:ext uri="{FF2B5EF4-FFF2-40B4-BE49-F238E27FC236}">
                    <a16:creationId xmlns:a16="http://schemas.microsoft.com/office/drawing/2014/main" id="{CA471910-BD92-F7F3-A52D-FD76CB26D290}"/>
                  </a:ext>
                </a:extLst>
              </p:cNvPr>
              <p:cNvSpPr txBox="1"/>
              <p:nvPr/>
            </p:nvSpPr>
            <p:spPr>
              <a:xfrm>
                <a:off x="4419600" y="5247645"/>
                <a:ext cx="3886200" cy="492443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sz="2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sz="2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it-IT" sz="2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it-IT" sz="26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it-IT" sz="2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t-IT" sz="2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26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it-IT" sz="26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it-IT" sz="2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it-IT" sz="260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it-IT" sz="2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t-IT" sz="2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26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it-IT" sz="2600" i="1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r>
                            <a:rPr lang="it-IT" sz="2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it-IT" sz="2600" dirty="0"/>
              </a:p>
            </p:txBody>
          </p:sp>
        </mc:Choice>
        <mc:Fallback>
          <p:sp>
            <p:nvSpPr>
              <p:cNvPr id="18" name="CasellaDiTesto 17">
                <a:extLst>
                  <a:ext uri="{FF2B5EF4-FFF2-40B4-BE49-F238E27FC236}">
                    <a16:creationId xmlns:a16="http://schemas.microsoft.com/office/drawing/2014/main" id="{CA471910-BD92-F7F3-A52D-FD76CB26D2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5247645"/>
                <a:ext cx="3886200" cy="492443"/>
              </a:xfrm>
              <a:prstGeom prst="rect">
                <a:avLst/>
              </a:prstGeom>
              <a:blipFill>
                <a:blip r:embed="rId4"/>
                <a:stretch>
                  <a:fillRect b="-7143"/>
                </a:stretch>
              </a:blipFill>
              <a:ln w="1905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4D9EB86-2428-2C40-9340-569DC69C5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Bruna Cavallaro, 2026</a:t>
            </a:r>
          </a:p>
        </p:txBody>
      </p:sp>
    </p:spTree>
    <p:extLst>
      <p:ext uri="{BB962C8B-B14F-4D97-AF65-F5344CB8AC3E}">
        <p14:creationId xmlns:p14="http://schemas.microsoft.com/office/powerpoint/2010/main" val="20663189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Number Placeholder 3">
            <a:extLst>
              <a:ext uri="{FF2B5EF4-FFF2-40B4-BE49-F238E27FC236}">
                <a16:creationId xmlns:a16="http://schemas.microsoft.com/office/drawing/2014/main" id="{80B2D57E-E63A-9340-B292-979735288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58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9299624-B6B9-1B46-9E65-40752EAC3A86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it-IT" altLang="it-IT" sz="1400"/>
          </a:p>
        </p:txBody>
      </p:sp>
      <p:sp>
        <p:nvSpPr>
          <p:cNvPr id="32771" name="Title 4">
            <a:extLst>
              <a:ext uri="{FF2B5EF4-FFF2-40B4-BE49-F238E27FC236}">
                <a16:creationId xmlns:a16="http://schemas.microsoft.com/office/drawing/2014/main" id="{04A040CA-153A-214A-A517-46E175552A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9536" y="-27384"/>
            <a:ext cx="8229600" cy="914400"/>
          </a:xfrm>
        </p:spPr>
        <p:txBody>
          <a:bodyPr/>
          <a:lstStyle/>
          <a:p>
            <a:r>
              <a:rPr lang="it-IT" altLang="it-IT" sz="3000" b="1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Equazione cartesiana della parabola con vertice V(0, 0) e direttrice parallela all’asse x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C540B273-8EBB-4938-B19C-93ECF37A7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563" y="887016"/>
            <a:ext cx="9474957" cy="5422304"/>
          </a:xfrm>
          <a:prstGeom prst="rect">
            <a:avLst/>
          </a:prstGeom>
        </p:spPr>
      </p:pic>
      <p:sp>
        <p:nvSpPr>
          <p:cNvPr id="2" name="Segnaposto data 1">
            <a:extLst>
              <a:ext uri="{FF2B5EF4-FFF2-40B4-BE49-F238E27FC236}">
                <a16:creationId xmlns:a16="http://schemas.microsoft.com/office/drawing/2014/main" id="{0954F621-3918-E24D-BAEC-D92DC7D8E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Bruna Cavallaro, 2026</a:t>
            </a:r>
          </a:p>
        </p:txBody>
      </p:sp>
    </p:spTree>
    <p:extLst>
      <p:ext uri="{BB962C8B-B14F-4D97-AF65-F5344CB8AC3E}">
        <p14:creationId xmlns:p14="http://schemas.microsoft.com/office/powerpoint/2010/main" val="30594274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Number Placeholder 3">
            <a:extLst>
              <a:ext uri="{FF2B5EF4-FFF2-40B4-BE49-F238E27FC236}">
                <a16:creationId xmlns:a16="http://schemas.microsoft.com/office/drawing/2014/main" id="{80B2D57E-E63A-9340-B292-979735288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58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9299624-B6B9-1B46-9E65-40752EAC3A86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it-IT" altLang="it-IT" sz="1400"/>
          </a:p>
        </p:txBody>
      </p:sp>
      <p:sp>
        <p:nvSpPr>
          <p:cNvPr id="32771" name="Title 4">
            <a:extLst>
              <a:ext uri="{FF2B5EF4-FFF2-40B4-BE49-F238E27FC236}">
                <a16:creationId xmlns:a16="http://schemas.microsoft.com/office/drawing/2014/main" id="{04A040CA-153A-214A-A517-46E175552A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9536" y="692696"/>
            <a:ext cx="8229600" cy="914400"/>
          </a:xfrm>
        </p:spPr>
        <p:txBody>
          <a:bodyPr/>
          <a:lstStyle/>
          <a:p>
            <a:r>
              <a:rPr lang="it-IT" altLang="it-IT" sz="3000" b="1" dirty="0">
                <a:solidFill>
                  <a:srgbClr val="CC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Equazione cartesiana della parabola con vertice V(0, 0) e direttrice parallela all’asse x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A6E1C3E0-2FF1-F84D-BCF3-4BBF9B8AB371}"/>
                  </a:ext>
                </a:extLst>
              </p:cNvPr>
              <p:cNvSpPr txBox="1"/>
              <p:nvPr/>
            </p:nvSpPr>
            <p:spPr>
              <a:xfrm>
                <a:off x="1847528" y="2060849"/>
                <a:ext cx="7156648" cy="298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400" b="1" dirty="0"/>
                  <a:t>Una parabola con:</a:t>
                </a:r>
              </a:p>
              <a:p>
                <a:pPr marL="314325" indent="-280988">
                  <a:buFontTx/>
                  <a:buChar char="-"/>
                </a:pPr>
                <a:r>
                  <a:rPr lang="it-IT" sz="2400" b="1" dirty="0"/>
                  <a:t>fuoco </a:t>
                </a:r>
                <a:r>
                  <a:rPr lang="it-IT" sz="2400" b="1" dirty="0" err="1"/>
                  <a:t>F</a:t>
                </a:r>
                <a:r>
                  <a:rPr lang="it-IT" sz="2400" b="1" dirty="0"/>
                  <a:t>(0, </a:t>
                </a:r>
                <a:r>
                  <a:rPr lang="it-IT" sz="2400" b="1" dirty="0" err="1"/>
                  <a:t>f</a:t>
                </a:r>
                <a:r>
                  <a:rPr lang="it-IT" sz="2400" b="1" dirty="0"/>
                  <a:t>);</a:t>
                </a:r>
              </a:p>
              <a:p>
                <a:pPr marL="314325" indent="-280988">
                  <a:buFontTx/>
                  <a:buChar char="-"/>
                </a:pPr>
                <a:r>
                  <a:rPr lang="it-IT" sz="2400" b="1" dirty="0"/>
                  <a:t>vertice O(0, 0);</a:t>
                </a:r>
              </a:p>
              <a:p>
                <a:pPr marL="314325" indent="-280988">
                  <a:buFontTx/>
                  <a:buChar char="-"/>
                </a:pPr>
                <a:r>
                  <a:rPr lang="it-IT" sz="2400" b="1" dirty="0"/>
                  <a:t>direttrice parallela </a:t>
                </a:r>
              </a:p>
              <a:p>
                <a:pPr marL="358775" indent="-44450"/>
                <a:r>
                  <a:rPr lang="it-IT" sz="2400" b="1" dirty="0"/>
                  <a:t>all’asse x</a:t>
                </a:r>
              </a:p>
              <a:p>
                <a:r>
                  <a:rPr lang="it-IT" sz="2400" b="1" dirty="0"/>
                  <a:t>ha equazione</a:t>
                </a:r>
              </a:p>
              <a:p>
                <a:r>
                  <a:rPr lang="it-IT" sz="2800" b="1" i="1" dirty="0">
                    <a:solidFill>
                      <a:srgbClr val="CC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= ax</a:t>
                </a:r>
                <a:r>
                  <a:rPr lang="it-IT" sz="2800" b="1" baseline="30000" dirty="0">
                    <a:solidFill>
                      <a:srgbClr val="CC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it-IT" sz="2800" b="1" dirty="0">
                    <a:solidFill>
                      <a:srgbClr val="CC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:r>
                  <a:rPr lang="it-IT" sz="2800" b="1" dirty="0">
                    <a:solidFill>
                      <a:srgbClr val="CC0000"/>
                    </a:solidFill>
                    <a:latin typeface="+mn-lt"/>
                    <a:cs typeface="Times New Roman" panose="02020603050405020304" pitchFamily="18" charset="0"/>
                  </a:rPr>
                  <a:t>con</a:t>
                </a:r>
                <a:r>
                  <a:rPr lang="it-IT" sz="2800" b="1" i="1" dirty="0">
                    <a:solidFill>
                      <a:srgbClr val="CC0000"/>
                    </a:solidFill>
                    <a:latin typeface="+mn-lt"/>
                    <a:cs typeface="Times New Roman" panose="02020603050405020304" pitchFamily="18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it-IT" sz="2800" b="1" i="1">
                        <a:solidFill>
                          <a:srgbClr val="CC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𝒂</m:t>
                    </m:r>
                    <m:r>
                      <a:rPr lang="it-IT" sz="2800" b="1" i="1">
                        <a:solidFill>
                          <a:srgbClr val="CC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it-IT" sz="2800" b="1" i="1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it-IT" sz="2800" b="1" i="1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it-IT" sz="2800" b="1" i="1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𝟒</m:t>
                        </m:r>
                        <m:r>
                          <a:rPr lang="it-IT" sz="2800" b="1" i="1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𝒇</m:t>
                        </m:r>
                      </m:den>
                    </m:f>
                  </m:oMath>
                </a14:m>
                <a:endParaRPr lang="it-IT" sz="2800" b="1" i="1" dirty="0">
                  <a:solidFill>
                    <a:srgbClr val="CC0000"/>
                  </a:solidFill>
                  <a:latin typeface="+mn-lt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A6E1C3E0-2FF1-F84D-BCF3-4BBF9B8AB3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7528" y="2060849"/>
                <a:ext cx="7156648" cy="2985882"/>
              </a:xfrm>
              <a:prstGeom prst="rect">
                <a:avLst/>
              </a:prstGeom>
              <a:blipFill>
                <a:blip r:embed="rId2"/>
                <a:stretch>
                  <a:fillRect l="-1593" t="-1271" b="-127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magine 6">
            <a:extLst>
              <a:ext uri="{FF2B5EF4-FFF2-40B4-BE49-F238E27FC236}">
                <a16:creationId xmlns:a16="http://schemas.microsoft.com/office/drawing/2014/main" id="{4DC9EFAD-9AF9-604B-AED4-5036F50D0C4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650" y="2060849"/>
            <a:ext cx="4608512" cy="3348601"/>
          </a:xfrm>
          <a:prstGeom prst="rect">
            <a:avLst/>
          </a:prstGeom>
        </p:spPr>
      </p:pic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27BA6ED-627F-9F49-808F-08606DA13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Bruna Cavallaro, 2026</a:t>
            </a:r>
          </a:p>
        </p:txBody>
      </p:sp>
    </p:spTree>
    <p:extLst>
      <p:ext uri="{BB962C8B-B14F-4D97-AF65-F5344CB8AC3E}">
        <p14:creationId xmlns:p14="http://schemas.microsoft.com/office/powerpoint/2010/main" val="4290784642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Custom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24001</TotalTime>
  <Words>953</Words>
  <Application>Microsoft Macintosh PowerPoint</Application>
  <PresentationFormat>Widescreen</PresentationFormat>
  <Paragraphs>121</Paragraphs>
  <Slides>20</Slides>
  <Notes>5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31" baseType="lpstr">
      <vt:lpstr>Arial Unicode MS</vt:lpstr>
      <vt:lpstr>Microsoft YaHei</vt:lpstr>
      <vt:lpstr>ＭＳ Ｐゴシック</vt:lpstr>
      <vt:lpstr>Arial</vt:lpstr>
      <vt:lpstr>Arial Narrow</vt:lpstr>
      <vt:lpstr>Calibri</vt:lpstr>
      <vt:lpstr>Cambria Math</vt:lpstr>
      <vt:lpstr>Segoe UI</vt:lpstr>
      <vt:lpstr>StarSymbol</vt:lpstr>
      <vt:lpstr>Times New Roman</vt:lpstr>
      <vt:lpstr>Struttura predefinita</vt:lpstr>
      <vt:lpstr>La parabola con vertice O(0,0) come luogo di punti </vt:lpstr>
      <vt:lpstr>Presentazione standard di PowerPoint</vt:lpstr>
      <vt:lpstr>Parabola e specchio parabolico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In matematica: parabola, fuoco e direttrice</vt:lpstr>
      <vt:lpstr>Disegno una parabola con riga e compasso</vt:lpstr>
      <vt:lpstr>Osservo la costruzione</vt:lpstr>
      <vt:lpstr>Fuoco e direttrice collegati alla forma della parabola  </vt:lpstr>
      <vt:lpstr>Fuoco e direttrice collegati alla forma della parabola  </vt:lpstr>
      <vt:lpstr>Fuoco e direttrice collegati alla forma della parabola</vt:lpstr>
      <vt:lpstr>Equazione cartesiana della parabola come luogo di punti</vt:lpstr>
      <vt:lpstr>Ricordo come calcolare la distanza fra due punti nel piano cartesiano</vt:lpstr>
      <vt:lpstr>Attività Equazione cartesiana della parabola</vt:lpstr>
      <vt:lpstr>Che cosa hai ottenuto</vt:lpstr>
      <vt:lpstr>Equazione cartesiana della parabola</vt:lpstr>
      <vt:lpstr>Equazione cartesiana della parabola con vertice V(0, 0) e direttrice parallela all’asse x</vt:lpstr>
      <vt:lpstr>Equazione cartesiana della parabola con vertice V(0, 0) e direttrice parallela all’asse x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Luoghi di punti Concorso</dc:title>
  <dc:subject/>
  <dc:creator>Io</dc:creator>
  <cp:keywords/>
  <dc:description/>
  <cp:lastModifiedBy>Microsoft Office User</cp:lastModifiedBy>
  <cp:revision>832</cp:revision>
  <dcterms:created xsi:type="dcterms:W3CDTF">2013-11-05T07:31:40Z</dcterms:created>
  <dcterms:modified xsi:type="dcterms:W3CDTF">2026-10-02T17:31:51Z</dcterms:modified>
  <cp:category/>
</cp:coreProperties>
</file>