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58" r:id="rId2"/>
    <p:sldId id="448" r:id="rId3"/>
    <p:sldId id="449" r:id="rId4"/>
    <p:sldId id="451" r:id="rId5"/>
    <p:sldId id="450" r:id="rId6"/>
    <p:sldId id="457" r:id="rId7"/>
    <p:sldId id="435" r:id="rId8"/>
    <p:sldId id="447" r:id="rId9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1">
          <p15:clr>
            <a:srgbClr val="A4A3A4"/>
          </p15:clr>
        </p15:guide>
        <p15:guide id="2" pos="209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DD"/>
    <a:srgbClr val="013B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24"/>
  </p:normalViewPr>
  <p:slideViewPr>
    <p:cSldViewPr>
      <p:cViewPr varScale="1">
        <p:scale>
          <a:sx n="154" d="100"/>
          <a:sy n="154" d="100"/>
        </p:scale>
        <p:origin x="208" y="224"/>
      </p:cViewPr>
      <p:guideLst>
        <p:guide orient="horz" pos="1632"/>
        <p:guide pos="2880"/>
      </p:guideLst>
    </p:cSldViewPr>
  </p:slideViewPr>
  <p:outlineViewPr>
    <p:cViewPr>
      <p:scale>
        <a:sx n="33" d="100"/>
        <a:sy n="33" d="100"/>
      </p:scale>
      <p:origin x="344" y="4504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3248" y="-120"/>
      </p:cViewPr>
      <p:guideLst>
        <p:guide orient="horz" pos="3081"/>
        <p:guide pos="20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FC7A06-527F-8C7E-CE10-BF996B26C4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1A7775-6CC2-BC52-9CBC-70F4D04EAE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8A16EB-FF9C-9C48-B06B-E9F3BDB8E5EE}" type="datetime1">
              <a:rPr lang="it-IT" altLang="it-IT"/>
              <a:pPr/>
              <a:t>09/06/24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A33409-8C99-4E18-8EB2-6E7431422E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508D5F-E964-10BA-DE9D-14822A06E4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D232DF-5929-9645-A80F-6B701C30A39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00F7D1-6E0C-EF20-9239-667F062B9D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87BC23-1CC6-5538-4E49-96C339B6C1D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E9E5F1-41BE-DB4F-9C6F-F22A9F882C21}" type="datetime1">
              <a:rPr lang="it-IT" altLang="it-IT"/>
              <a:pPr/>
              <a:t>09/06/24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45A61D2-99B8-A3FF-FF8F-B81C85BF4E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FA14B62-7537-98B9-72F4-2485946B7B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11E27-8307-6267-BE87-36BA6EF117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FF02F4-9B18-EA64-6D40-10048FFC66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4A6DDD6-78A5-D64D-A339-3FDD752A619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2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699116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3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06210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4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134714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524980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578827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F5ED23C-F97E-5B4C-BCDE-D39A066A4F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FE4A303-5EF8-6548-91E1-D36DA4BFDA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70741E48-EB3A-1A4A-9986-BF58EBFEA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49C40C-15CE-4242-84BA-E636CD9AA4BB}" type="slidenum">
              <a:rPr lang="it-IT" altLang="it-IT" sz="1200"/>
              <a:pPr eaLnBrk="1" hangingPunct="1"/>
              <a:t>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40455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76CCE9-D00A-68DB-F3C3-49FB2FAE67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32B1B9-7B57-09F5-2141-1DEF11A562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5EE891C-3A29-9D27-63AE-FE8D97F3EB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CB71D1-A7C1-8A45-9600-A1F5EF24C16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503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D5F09A-35BB-B825-C6B9-8B1D97F0D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EAE95B-912D-8D88-6B2D-A6BD6F16D2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C1CAFF-9B1A-6E7A-9C56-94FDBBA3D5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12E607-1126-924C-8D83-6852A7A10DC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010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5CA0D4-F36F-1CA7-DD9E-7DF98169A5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75F62-4C7C-3B86-09B9-E2BC021F31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A635F7-F847-B774-086D-76A979BB38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06AFCA-1710-6A40-8581-9E78F03611F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5259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4772E1-F227-1ECF-F2F7-4850EDF6A0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AC1EE2-7468-3E4C-BCEB-76DA7848E7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22037B-1437-1206-C7A9-2E5902B858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EDE343-6051-7A47-A166-84068B4A3A8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7341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FE1660F-B489-10C0-6494-7F1C130F98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2FA8A7C-33E9-E6E1-931A-EA0DD061D2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D7F5314-5599-66ED-17FF-42A307D376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CD23B5-54FE-EE4A-A23B-E62EE665548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05743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F00CA6A-FAE2-8499-6038-096AD81A8E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55DE9E-7C34-DFFE-DCAB-30B7105D01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1C7718-E659-FA7B-EDFA-385503693C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DA8D88-A68C-E942-A470-792830517A9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4678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2D82CB0-70D7-AA2A-9D10-AC11C2EE95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0C63D04-896B-F6D8-FA2A-A56591C520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4CA79D-A511-F144-F002-79881CA6D3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5AFB48-853C-8B49-8B2A-41C4E167F32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3097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FFDA00-D642-5447-0A31-E6CE94C9E1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FC03D5-3692-69CD-6011-9148769197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0548F2-6C27-A27E-0BD6-B2EA6AB6EB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58F827-A8AD-C747-94DA-C66BE50A2F3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7056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0DA70F-BDAB-4ABF-4CA1-0C8E13508B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2CB416-2AA5-A907-927B-2D45B25E1C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30FC59-0211-4BF6-2446-DA9B3C818B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E80CCA-6C62-E949-9AE1-ED9FC504D99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759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5922FA-C298-0B65-5FD2-3F60D7AC5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784ACB-C814-9F0E-46E9-6F080C548B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DF7B4C-3190-2632-D5C7-B75967A02F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856765-1A92-FD4C-B7D6-FD06F778470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51257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80FC85-961C-2D24-501C-534931CFAA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8FB4FD-3616-68B9-BD73-D811F82B8E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DEB511-0E40-9070-64B9-A0C16E71D5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8B3E87-FD1D-D349-B01C-D2260C701F1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18410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559B86-FD07-8EB6-6A99-B8E8EC0B3B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AC5C91-2917-8E99-89D9-0E35404191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C8DC69-06D0-F698-3EA7-49AB60F41B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1DF00A-3C65-7F4A-9CAE-F33540A7EA1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3629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8BD9F47-3151-3EC7-ED97-776B26C10A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3D3436C-5BB9-8425-E2CF-FE47A6B8E4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7AE80FD-E786-C671-F310-EF809400E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A8762-CB8D-FB45-8E70-B25615266C7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97962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55C1748-AEAC-5A14-F6D6-0081894E12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68528D-AEAB-9EF4-D3CD-6F6B3D1730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AC7444B-6E3F-E9C3-F29D-60A2D58524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572647-B776-0748-A4BB-D9D3425387D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4474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1625F4E-BD09-A8D2-73C8-C13ABC01F7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C2FAEB4-9F22-2951-90CA-F57257F583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CAA378E-E032-53A5-88D4-D5C90795CF0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B0BACD-DC28-081F-AC83-E08C0182981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2024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FDAE68A-04FC-990F-A998-357377FAEB9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150FD09-EB48-6945-ACB6-A8763EA2DA5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4886C01-EFDF-A2DF-B154-FB002C841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5908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4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Traslazioni con </a:t>
            </a:r>
            <a:r>
              <a:rPr lang="it-IT" altLang="it-IT" sz="48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Geogebra</a:t>
            </a:r>
            <a:endParaRPr lang="it-IT" altLang="it-IT" sz="48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435" name="Slide Number Placeholder 8">
            <a:extLst>
              <a:ext uri="{FF2B5EF4-FFF2-40B4-BE49-F238E27FC236}">
                <a16:creationId xmlns:a16="http://schemas.microsoft.com/office/drawing/2014/main" id="{EC696DA9-81D2-B996-1209-78E3FC5D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FE3A9C7-3924-B543-A77D-A9AA00F8FDCD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sp>
        <p:nvSpPr>
          <p:cNvPr id="18436" name="Footer Placeholder 9">
            <a:extLst>
              <a:ext uri="{FF2B5EF4-FFF2-40B4-BE49-F238E27FC236}">
                <a16:creationId xmlns:a16="http://schemas.microsoft.com/office/drawing/2014/main" id="{8934D069-E339-4008-2248-5BC9FDA1E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 dirty="0"/>
              <a:t>Daniela Valenti, 2024</a:t>
            </a:r>
          </a:p>
        </p:txBody>
      </p:sp>
    </p:spTree>
    <p:extLst>
      <p:ext uri="{BB962C8B-B14F-4D97-AF65-F5344CB8AC3E}">
        <p14:creationId xmlns:p14="http://schemas.microsoft.com/office/powerpoint/2010/main" val="266634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332" y="125767"/>
            <a:ext cx="7901468" cy="147002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Traslazione nel piano cartesiano con frecce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C60B8B-0B57-78C3-44AD-2F1FFC278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101" y="1772816"/>
            <a:ext cx="5279930" cy="383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9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785332" y="125767"/>
                <a:ext cx="8358668" cy="1470025"/>
              </a:xfrm>
            </p:spPr>
            <p:txBody>
              <a:bodyPr/>
              <a:lstStyle/>
              <a:p>
                <a:r>
                  <a:rPr lang="it-IT" sz="4000" b="1" dirty="0">
                    <a:solidFill>
                      <a:srgbClr val="FF0000"/>
                    </a:solidFill>
                  </a:rPr>
                  <a:t>Traslazione del piano cartesiano descritta dal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endParaRPr lang="it-IT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785332" y="125767"/>
                <a:ext cx="8358668" cy="1470025"/>
              </a:xfrm>
              <a:blipFill>
                <a:blip r:embed="rId3"/>
                <a:stretch>
                  <a:fillRect l="-607" t="-2586" r="-2428" b="-1293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>
            <a:extLst>
              <a:ext uri="{FF2B5EF4-FFF2-40B4-BE49-F238E27FC236}">
                <a16:creationId xmlns:a16="http://schemas.microsoft.com/office/drawing/2014/main" id="{D8C82693-9605-B513-2CFF-7BCF6E24B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526" y="2598886"/>
            <a:ext cx="5485474" cy="39052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4DD5095D-7DBC-7D5A-B1E9-85BC2A37C994}"/>
                  </a:ext>
                </a:extLst>
              </p:cNvPr>
              <p:cNvSpPr txBox="1"/>
              <p:nvPr/>
            </p:nvSpPr>
            <p:spPr>
              <a:xfrm>
                <a:off x="1402039" y="1577937"/>
                <a:ext cx="6707088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400" b="1" dirty="0">
                    <a:solidFill>
                      <a:schemeClr val="tx1"/>
                    </a:solidFill>
                  </a:rPr>
                  <a:t>Per descrivere la traslazione scelgo il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it-IT" sz="2400" b="1" dirty="0">
                    <a:solidFill>
                      <a:schemeClr val="tx1"/>
                    </a:solidFill>
                  </a:rPr>
                  <a:t> che congiunge O con O’</a:t>
                </a: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4DD5095D-7DBC-7D5A-B1E9-85BC2A37C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039" y="1577937"/>
                <a:ext cx="6707088" cy="830997"/>
              </a:xfrm>
              <a:prstGeom prst="rect">
                <a:avLst/>
              </a:prstGeom>
              <a:blipFill>
                <a:blip r:embed="rId5"/>
                <a:stretch>
                  <a:fillRect l="-1512" t="-6061" r="-2647" b="-151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4750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332" y="125767"/>
            <a:ext cx="8358668" cy="782953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Descrivere una traslazione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1783B5F-1D6A-2E59-64DC-8E22C8855467}"/>
                  </a:ext>
                </a:extLst>
              </p:cNvPr>
              <p:cNvSpPr txBox="1"/>
              <p:nvPr/>
            </p:nvSpPr>
            <p:spPr>
              <a:xfrm>
                <a:off x="2907109" y="4303346"/>
                <a:ext cx="2160240" cy="118609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200" b="1" dirty="0">
                    <a:solidFill>
                      <a:schemeClr val="tx2"/>
                    </a:solidFill>
                  </a:rPr>
                  <a:t>Con equazioni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it-IT" sz="2200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200" b="1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  <m:sup>
                                    <m:r>
                                      <a:rPr lang="it-IT" sz="2200" b="1" i="1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it-IT" sz="2200" b="1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2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21783B5F-1D6A-2E59-64DC-8E22C885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109" y="4303346"/>
                <a:ext cx="2160240" cy="1186094"/>
              </a:xfrm>
              <a:prstGeom prst="rect">
                <a:avLst/>
              </a:prstGeom>
              <a:blipFill>
                <a:blip r:embed="rId3"/>
                <a:stretch>
                  <a:fillRect l="-48538" t="-111579" r="-2339" b="-20210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4B076A2B-4685-F616-7922-1BFB734B8A36}"/>
              </a:ext>
            </a:extLst>
          </p:cNvPr>
          <p:cNvSpPr txBox="1"/>
          <p:nvPr/>
        </p:nvSpPr>
        <p:spPr>
          <a:xfrm>
            <a:off x="2187030" y="826685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55EF0"/>
                </a:solidFill>
              </a:rPr>
              <a:t>ESEMPIO</a:t>
            </a:r>
          </a:p>
          <a:p>
            <a:r>
              <a:rPr lang="it-IT" sz="2400" b="1" dirty="0">
                <a:solidFill>
                  <a:srgbClr val="055EF0"/>
                </a:solidFill>
              </a:rPr>
              <a:t>La traslazione porta O(0, 0) in O’(6, 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50C3490-D5A5-D670-4392-4C8CF1E4A438}"/>
                  </a:ext>
                </a:extLst>
              </p:cNvPr>
              <p:cNvSpPr txBox="1"/>
              <p:nvPr/>
            </p:nvSpPr>
            <p:spPr>
              <a:xfrm>
                <a:off x="5292080" y="4324467"/>
                <a:ext cx="2160240" cy="99540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200" b="1" dirty="0">
                    <a:solidFill>
                      <a:schemeClr val="tx2"/>
                    </a:solidFill>
                  </a:rPr>
                  <a:t>Con un vettore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sz="22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22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d>
                        <m:dPr>
                          <m:ctrlPr>
                            <a:rPr lang="it-IT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200" b="1" i="1" smtClean="0"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sz="2200" b="1" i="1" smtClean="0"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2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50C3490-D5A5-D670-4392-4C8CF1E4A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4324467"/>
                <a:ext cx="2160240" cy="995401"/>
              </a:xfrm>
              <a:prstGeom prst="rect">
                <a:avLst/>
              </a:prstGeom>
              <a:blipFill>
                <a:blip r:embed="rId4"/>
                <a:stretch>
                  <a:fillRect l="-3509" t="-3750" r="-3509" b="-25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>
            <a:extLst>
              <a:ext uri="{FF2B5EF4-FFF2-40B4-BE49-F238E27FC236}">
                <a16:creationId xmlns:a16="http://schemas.microsoft.com/office/drawing/2014/main" id="{F3DFE3B6-7773-4D2D-453C-46AA385D9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8658" y="1656326"/>
            <a:ext cx="3637383" cy="263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3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49" y="6483350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07504" y="125768"/>
                <a:ext cx="9036496" cy="971572"/>
              </a:xfrm>
            </p:spPr>
            <p:txBody>
              <a:bodyPr/>
              <a:lstStyle/>
              <a:p>
                <a:r>
                  <a:rPr lang="it-IT" sz="4000" b="1" dirty="0">
                    <a:solidFill>
                      <a:srgbClr val="FF0000"/>
                    </a:solidFill>
                  </a:rPr>
                  <a:t>Componenti cartesiane del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endParaRPr lang="it-IT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itolo 2">
                <a:extLst>
                  <a:ext uri="{FF2B5EF4-FFF2-40B4-BE49-F238E27FC236}">
                    <a16:creationId xmlns:a16="http://schemas.microsoft.com/office/drawing/2014/main" id="{115EB13C-2EFC-144C-90F9-ACE00A8099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07504" y="125768"/>
                <a:ext cx="9036496" cy="971572"/>
              </a:xfrm>
              <a:blipFill>
                <a:blip r:embed="rId3"/>
                <a:stretch>
                  <a:fillRect l="-1966" b="-1298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>
            <a:extLst>
              <a:ext uri="{FF2B5EF4-FFF2-40B4-BE49-F238E27FC236}">
                <a16:creationId xmlns:a16="http://schemas.microsoft.com/office/drawing/2014/main" id="{00FDDA8F-3228-FF80-E22A-C64BF97C4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943" y="995135"/>
            <a:ext cx="3888435" cy="24816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67487F6-E6B5-FC89-B4C8-083353F69CAE}"/>
                  </a:ext>
                </a:extLst>
              </p:cNvPr>
              <p:cNvSpPr txBox="1"/>
              <p:nvPr/>
            </p:nvSpPr>
            <p:spPr>
              <a:xfrm>
                <a:off x="556649" y="4162840"/>
                <a:ext cx="3384376" cy="144655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200" b="1" dirty="0"/>
                  <a:t>Ogni punto ha una coppia di </a:t>
                </a:r>
                <a:r>
                  <a:rPr lang="it-IT" sz="2200" b="1" dirty="0">
                    <a:solidFill>
                      <a:srgbClr val="0057DD"/>
                    </a:solidFill>
                  </a:rPr>
                  <a:t>coordinate</a:t>
                </a:r>
                <a:r>
                  <a:rPr lang="it-IT" sz="2200" b="1" dirty="0"/>
                  <a:t>.</a:t>
                </a:r>
              </a:p>
              <a:p>
                <a:r>
                  <a:rPr lang="it-IT" sz="2200" b="1" dirty="0"/>
                  <a:t>Ad esempio.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2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it-IT" sz="2200" b="1" i="1" smtClean="0">
                          <a:solidFill>
                            <a:srgbClr val="055EF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it-IT" sz="2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it-IT" sz="2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it-IT" sz="2200" b="1" i="1" smtClean="0">
                              <a:solidFill>
                                <a:srgbClr val="055EF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it-IT" sz="2200" b="1" dirty="0"/>
              </a:p>
            </p:txBody>
          </p:sp>
        </mc:Choice>
        <mc:Fallback xmlns="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567487F6-E6B5-FC89-B4C8-083353F69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49" y="4162840"/>
                <a:ext cx="3384376" cy="1446550"/>
              </a:xfrm>
              <a:prstGeom prst="rect">
                <a:avLst/>
              </a:prstGeom>
              <a:blipFill>
                <a:blip r:embed="rId5"/>
                <a:stretch>
                  <a:fillRect l="-2239" t="-260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77F0F060-AEAE-04F1-B488-C60EE5C54E06}"/>
                  </a:ext>
                </a:extLst>
              </p:cNvPr>
              <p:cNvSpPr txBox="1"/>
              <p:nvPr/>
            </p:nvSpPr>
            <p:spPr>
              <a:xfrm>
                <a:off x="4104928" y="4162840"/>
                <a:ext cx="4896544" cy="16725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200" b="1" dirty="0"/>
                  <a:t>Ogni vettore applicato in O ha una coppia di </a:t>
                </a:r>
                <a:r>
                  <a:rPr lang="it-IT" sz="2200" b="1" dirty="0">
                    <a:solidFill>
                      <a:srgbClr val="FF0000"/>
                    </a:solidFill>
                  </a:rPr>
                  <a:t>componenti cartesiane</a:t>
                </a:r>
                <a:r>
                  <a:rPr lang="it-IT" sz="2200" b="1" dirty="0"/>
                  <a:t>.</a:t>
                </a:r>
              </a:p>
              <a:p>
                <a:r>
                  <a:rPr lang="it-IT" sz="2200" b="1" dirty="0"/>
                  <a:t>Ad esempio.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2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d>
                        <m:dPr>
                          <m:ctrlPr>
                            <a:rPr lang="it-IT" sz="2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sz="22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200" b="1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77F0F060-AEAE-04F1-B488-C60EE5C54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928" y="4162840"/>
                <a:ext cx="4896544" cy="1672509"/>
              </a:xfrm>
              <a:prstGeom prst="rect">
                <a:avLst/>
              </a:prstGeom>
              <a:blipFill>
                <a:blip r:embed="rId6"/>
                <a:stretch>
                  <a:fillRect l="-1554" t="-2256" b="-22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EECF0753-9223-DB14-06B7-016E6ECF0FD0}"/>
              </a:ext>
            </a:extLst>
          </p:cNvPr>
          <p:cNvSpPr txBox="1"/>
          <p:nvPr/>
        </p:nvSpPr>
        <p:spPr>
          <a:xfrm>
            <a:off x="2993540" y="3565441"/>
            <a:ext cx="323418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55EF0"/>
                </a:solidFill>
              </a:rPr>
              <a:t>Nel piano cartesiano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31CD6E5B-4828-15C7-F710-BD136FE0494F}"/>
                  </a:ext>
                </a:extLst>
              </p:cNvPr>
              <p:cNvSpPr txBox="1"/>
              <p:nvPr/>
            </p:nvSpPr>
            <p:spPr>
              <a:xfrm>
                <a:off x="1224942" y="5964058"/>
                <a:ext cx="6694116" cy="4308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it-IT" sz="2200" b="1" dirty="0"/>
                  <a:t>Il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it-IT" sz="2200" b="1" dirty="0">
                    <a:solidFill>
                      <a:schemeClr val="tx1"/>
                    </a:solidFill>
                  </a:rPr>
                  <a:t> è la freccia che va da </a:t>
                </a:r>
                <a:r>
                  <a:rPr lang="it-IT" sz="2200" b="1" i="1" dirty="0">
                    <a:latin typeface="Cambria Math" panose="02040503050406030204" pitchFamily="18" charset="0"/>
                  </a:rPr>
                  <a:t>O</a:t>
                </a:r>
                <a:r>
                  <a:rPr lang="it-IT" sz="2200" b="1" dirty="0">
                    <a:solidFill>
                      <a:schemeClr val="tx1"/>
                    </a:solidFill>
                  </a:rPr>
                  <a:t> verso </a:t>
                </a:r>
                <a14:m>
                  <m:oMath xmlns:m="http://schemas.openxmlformats.org/officeDocument/2006/math">
                    <m:r>
                      <a:rPr lang="it-IT" sz="2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it-IT" sz="2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ctrlPr>
                          <a:rPr lang="it-IT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it-IT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it-IT" sz="2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r>
                  <a:rPr lang="it-IT" sz="2200" b="1" dirty="0">
                    <a:solidFill>
                      <a:schemeClr val="tx1"/>
                    </a:solidFill>
                  </a:rPr>
                  <a:t>. </a:t>
                </a:r>
                <a:endParaRPr lang="it-IT" sz="2200" b="1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31CD6E5B-4828-15C7-F710-BD136FE04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42" y="5964058"/>
                <a:ext cx="6694116" cy="430887"/>
              </a:xfrm>
              <a:prstGeom prst="rect">
                <a:avLst/>
              </a:prstGeom>
              <a:blipFill>
                <a:blip r:embed="rId7"/>
                <a:stretch>
                  <a:fillRect l="-1136" t="-8571" r="-1894" b="-285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8819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153" y="6411900"/>
            <a:ext cx="504056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6</a:t>
            </a:fld>
            <a:endParaRPr lang="it-IT" altLang="it-IT" sz="1400" dirty="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42E107B-C836-BEDB-F23C-049411077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245" y="311942"/>
            <a:ext cx="8424936" cy="936104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Procedimento geometrico per disegnare un poligono traslato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93E5229-9589-1E36-2FFD-3B85D0473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05" y="1483516"/>
            <a:ext cx="4163667" cy="241575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9661BB5-E018-098E-6A5B-AEB6D8E4F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273" y="4114318"/>
            <a:ext cx="4207299" cy="24157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2BF32E1-8F27-9B86-3182-F2E98912341C}"/>
                  </a:ext>
                </a:extLst>
              </p:cNvPr>
              <p:cNvSpPr txBox="1"/>
              <p:nvPr/>
            </p:nvSpPr>
            <p:spPr>
              <a:xfrm>
                <a:off x="4472963" y="2654482"/>
                <a:ext cx="4613246" cy="2677656"/>
              </a:xfrm>
              <a:prstGeom prst="rect">
                <a:avLst/>
              </a:prstGeom>
              <a:solidFill>
                <a:srgbClr val="FFFEE8"/>
              </a:solidFill>
            </p:spPr>
            <p:txBody>
              <a:bodyPr wrap="square" rtlCol="0">
                <a:spAutoFit/>
              </a:bodyPr>
              <a:lstStyle/>
              <a:p>
                <a:pPr marL="223838" indent="-214313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Parto da A e disegno la freccia AA’:</a:t>
                </a:r>
              </a:p>
              <a:p>
                <a:pPr marL="447675" indent="-234950">
                  <a:buFont typeface="Font di sistema regolare"/>
                  <a:buChar char="-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parallela 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;</a:t>
                </a:r>
              </a:p>
              <a:p>
                <a:pPr marL="447675" indent="-234950">
                  <a:buFont typeface="Font di sistema regolare"/>
                  <a:buChar char="-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con la stessa lunghezza e verso di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acc>
                  </m:oMath>
                </a14:m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ripeto il procedimento a partire da B e C.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disegno il triangolo A’B’C’.</a:t>
                </a:r>
              </a:p>
            </p:txBody>
          </p:sp>
        </mc:Choice>
        <mc:Fallback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2BF32E1-8F27-9B86-3182-F2E989123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963" y="2654482"/>
                <a:ext cx="4613246" cy="2677656"/>
              </a:xfrm>
              <a:prstGeom prst="rect">
                <a:avLst/>
              </a:prstGeom>
              <a:blipFill>
                <a:blip r:embed="rId5"/>
                <a:stretch>
                  <a:fillRect l="-1648" t="-1887" r="-2747" b="-377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50BB7D96-99FF-081B-EFD3-E50B89783D9E}"/>
                  </a:ext>
                </a:extLst>
              </p:cNvPr>
              <p:cNvSpPr txBox="1"/>
              <p:nvPr/>
            </p:nvSpPr>
            <p:spPr>
              <a:xfrm>
                <a:off x="4860032" y="1670996"/>
                <a:ext cx="3528803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2400" b="1" dirty="0">
                    <a:latin typeface="Arial Narrow" panose="020B0604020202020204" pitchFamily="34" charset="0"/>
                    <a:cs typeface="Arial Narrow" panose="020B0604020202020204" pitchFamily="34" charset="0"/>
                  </a:rPr>
                  <a:t>Descrivo la traslazione con il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sz="2400" b="1" i="1" smtClean="0">
                            <a:latin typeface="Cambria Math" panose="02040503050406030204" pitchFamily="18" charset="0"/>
                            <a:cs typeface="Arial Narrow" panose="020B0604020202020204" pitchFamily="34" charset="0"/>
                          </a:rPr>
                        </m:ctrlPr>
                      </m:accPr>
                      <m:e>
                        <m:r>
                          <a:rPr lang="it-IT" sz="2400" b="1" i="1" smtClean="0">
                            <a:latin typeface="Cambria Math" panose="02040503050406030204" pitchFamily="18" charset="0"/>
                            <a:cs typeface="Arial Narrow" panose="020B0604020202020204" pitchFamily="34" charset="0"/>
                          </a:rPr>
                          <m:t>𝒗</m:t>
                        </m:r>
                        <m:r>
                          <a:rPr lang="it-IT" sz="2400" b="1" i="1" smtClean="0">
                            <a:latin typeface="Cambria Math" panose="02040503050406030204" pitchFamily="18" charset="0"/>
                            <a:cs typeface="Arial Narrow" panose="020B0604020202020204" pitchFamily="34" charset="0"/>
                          </a:rPr>
                          <m:t> </m:t>
                        </m:r>
                      </m:e>
                    </m:acc>
                  </m:oMath>
                </a14:m>
                <a:endPara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50BB7D96-99FF-081B-EFD3-E50B89783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670996"/>
                <a:ext cx="3528803" cy="830997"/>
              </a:xfrm>
              <a:prstGeom prst="rect">
                <a:avLst/>
              </a:prstGeom>
              <a:blipFill>
                <a:blip r:embed="rId6"/>
                <a:stretch>
                  <a:fillRect l="-1075" t="-6061" r="-3226" b="-151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>
            <a:extLst>
              <a:ext uri="{FF2B5EF4-FFF2-40B4-BE49-F238E27FC236}">
                <a16:creationId xmlns:a16="http://schemas.microsoft.com/office/drawing/2014/main" id="{33C54968-2B8C-F4BF-E723-50ECA9730073}"/>
              </a:ext>
            </a:extLst>
          </p:cNvPr>
          <p:cNvSpPr txBox="1"/>
          <p:nvPr/>
        </p:nvSpPr>
        <p:spPr>
          <a:xfrm>
            <a:off x="4684102" y="5622339"/>
            <a:ext cx="406436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Posso realizzare questo procedimento con </a:t>
            </a:r>
            <a:r>
              <a:rPr lang="it-IT" sz="2400" b="1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Geogebra</a:t>
            </a:r>
            <a:endParaRPr lang="it-IT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621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2">
            <a:extLst>
              <a:ext uri="{FF2B5EF4-FFF2-40B4-BE49-F238E27FC236}">
                <a16:creationId xmlns:a16="http://schemas.microsoft.com/office/drawing/2014/main" id="{20073E44-9899-B1B4-B7CD-184BD8C33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9939" name="Rectangle 1034">
            <a:extLst>
              <a:ext uri="{FF2B5EF4-FFF2-40B4-BE49-F238E27FC236}">
                <a16:creationId xmlns:a16="http://schemas.microsoft.com/office/drawing/2014/main" id="{F66C2FDB-2717-1AF5-1BB4-169EF3AEC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9940" name="Footer Placeholder 6">
            <a:extLst>
              <a:ext uri="{FF2B5EF4-FFF2-40B4-BE49-F238E27FC236}">
                <a16:creationId xmlns:a16="http://schemas.microsoft.com/office/drawing/2014/main" id="{E72FD5CE-6BBC-DED4-4CB0-C04551A91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2024</a:t>
            </a:r>
          </a:p>
        </p:txBody>
      </p:sp>
      <p:sp>
        <p:nvSpPr>
          <p:cNvPr id="39941" name="Slide Number Placeholder 9">
            <a:extLst>
              <a:ext uri="{FF2B5EF4-FFF2-40B4-BE49-F238E27FC236}">
                <a16:creationId xmlns:a16="http://schemas.microsoft.com/office/drawing/2014/main" id="{DD3F3E24-6778-CDC5-75A1-517F88893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78C671D-2FD7-8F48-8967-6467DBB7EC3D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39942" name="Title 10">
            <a:extLst>
              <a:ext uri="{FF2B5EF4-FFF2-40B4-BE49-F238E27FC236}">
                <a16:creationId xmlns:a16="http://schemas.microsoft.com/office/drawing/2014/main" id="{01211921-AF3E-5248-DB9F-901FA493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1426" y="260648"/>
            <a:ext cx="5991225" cy="838200"/>
          </a:xfrm>
        </p:spPr>
        <p:txBody>
          <a:bodyPr/>
          <a:lstStyle/>
          <a:p>
            <a:pPr marL="9525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video per incontrare le traslazioni con </a:t>
            </a:r>
            <a:r>
              <a:rPr lang="it-IT" altLang="it-IT" sz="3200" b="1" dirty="0" err="1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Geogebra</a:t>
            </a:r>
            <a:br>
              <a:rPr lang="it-IT" altLang="it-IT" sz="3200" b="1" i="1" dirty="0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" name="TrasfP6Video.mp4">
            <a:hlinkClick r:id="" action="ppaction://media"/>
            <a:extLst>
              <a:ext uri="{FF2B5EF4-FFF2-40B4-BE49-F238E27FC236}">
                <a16:creationId xmlns:a16="http://schemas.microsoft.com/office/drawing/2014/main" id="{58CE087F-1477-2E4E-AFED-59CC9271D0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1640" y="1069753"/>
            <a:ext cx="6690320" cy="5352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34">
            <a:extLst>
              <a:ext uri="{FF2B5EF4-FFF2-40B4-BE49-F238E27FC236}">
                <a16:creationId xmlns:a16="http://schemas.microsoft.com/office/drawing/2014/main" id="{41BE2179-AEA2-D442-9C49-A735AF33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DEBED63-39DC-8648-B42F-0FCCC7622631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29701" name="Footer Placeholder 9">
            <a:extLst>
              <a:ext uri="{FF2B5EF4-FFF2-40B4-BE49-F238E27FC236}">
                <a16:creationId xmlns:a16="http://schemas.microsoft.com/office/drawing/2014/main" id="{93142FFD-9AB3-DC4F-B0B9-4B049C9EC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39" y="6536736"/>
            <a:ext cx="2743200" cy="33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 eaLnBrk="1" hangingPunct="1"/>
            <a:r>
              <a:rPr lang="it-IT" altLang="it-IT" sz="1400" dirty="0"/>
              <a:t>Daniela Valenti, 2024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15EB13C-2EFC-144C-90F9-ACE00A809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7772400" cy="1470025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Attività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9AEFAF2-B8F2-CC4E-B1C0-13C134F8BF7E}"/>
              </a:ext>
            </a:extLst>
          </p:cNvPr>
          <p:cNvSpPr txBox="1"/>
          <p:nvPr/>
        </p:nvSpPr>
        <p:spPr>
          <a:xfrm>
            <a:off x="2267744" y="2420888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it-IT" sz="3200" b="1" dirty="0">
                <a:solidFill>
                  <a:srgbClr val="0000FF"/>
                </a:solidFill>
              </a:rPr>
              <a:t>Completa la scheda per realizzare </a:t>
            </a:r>
            <a:r>
              <a:rPr lang="it-IT" altLang="it-IT" sz="3200" b="1">
                <a:solidFill>
                  <a:srgbClr val="0000FF"/>
                </a:solidFill>
              </a:rPr>
              <a:t>traslazioni anche con </a:t>
            </a:r>
            <a:r>
              <a:rPr lang="it-IT" altLang="it-IT" sz="3200" b="1" dirty="0" err="1">
                <a:solidFill>
                  <a:srgbClr val="0000FF"/>
                </a:solidFill>
              </a:rPr>
              <a:t>Geogebra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3590782675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40379</TotalTime>
  <Words>234</Words>
  <Application>Microsoft Macintosh PowerPoint</Application>
  <PresentationFormat>Presentazione su schermo (4:3)</PresentationFormat>
  <Paragraphs>53</Paragraphs>
  <Slides>8</Slides>
  <Notes>6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ＭＳ Ｐゴシック</vt:lpstr>
      <vt:lpstr>Arial</vt:lpstr>
      <vt:lpstr>Arial Black</vt:lpstr>
      <vt:lpstr>Arial Narrow</vt:lpstr>
      <vt:lpstr>Calibri</vt:lpstr>
      <vt:lpstr>Cambria Math</vt:lpstr>
      <vt:lpstr>Font di sistema regolare</vt:lpstr>
      <vt:lpstr>Struttura predefinita</vt:lpstr>
      <vt:lpstr>Traslazioni con Geogebra</vt:lpstr>
      <vt:lpstr>Traslazione nel piano cartesiano con frecce</vt:lpstr>
      <vt:lpstr>Traslazione del piano cartesiano descritta dal vettore v ⃗</vt:lpstr>
      <vt:lpstr>Descrivere una traslazione</vt:lpstr>
      <vt:lpstr>Componenti cartesiane del vettore v ⃗</vt:lpstr>
      <vt:lpstr>Procedimento geometrico per disegnare un poligono traslato</vt:lpstr>
      <vt:lpstr>Un video per incontrare le traslazioni con Geogebra </vt:lpstr>
      <vt:lpstr>Attività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1011</cp:revision>
  <dcterms:created xsi:type="dcterms:W3CDTF">2013-08-19T09:47:19Z</dcterms:created>
  <dcterms:modified xsi:type="dcterms:W3CDTF">2024-06-13T16:59:29Z</dcterms:modified>
  <cp:category/>
</cp:coreProperties>
</file>