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90" r:id="rId2"/>
    <p:sldId id="439" r:id="rId3"/>
    <p:sldId id="442" r:id="rId4"/>
    <p:sldId id="446" r:id="rId5"/>
    <p:sldId id="453" r:id="rId6"/>
    <p:sldId id="448" r:id="rId7"/>
    <p:sldId id="449" r:id="rId8"/>
    <p:sldId id="450" r:id="rId9"/>
    <p:sldId id="451" r:id="rId10"/>
    <p:sldId id="452" r:id="rId11"/>
    <p:sldId id="447" r:id="rId12"/>
    <p:sldId id="444" r:id="rId13"/>
    <p:sldId id="454" r:id="rId14"/>
    <p:sldId id="455" r:id="rId15"/>
    <p:sldId id="456" r:id="rId16"/>
    <p:sldId id="457" r:id="rId17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EF0"/>
    <a:srgbClr val="013B99"/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4"/>
  </p:normalViewPr>
  <p:slideViewPr>
    <p:cSldViewPr>
      <p:cViewPr varScale="1">
        <p:scale>
          <a:sx n="154" d="100"/>
          <a:sy n="154" d="100"/>
        </p:scale>
        <p:origin x="208" y="224"/>
      </p:cViewPr>
      <p:guideLst>
        <p:guide orient="horz" pos="1632"/>
        <p:guide pos="2880"/>
      </p:guideLst>
    </p:cSldViewPr>
  </p:slideViewPr>
  <p:outlineViewPr>
    <p:cViewPr>
      <p:scale>
        <a:sx n="33" d="100"/>
        <a:sy n="33" d="100"/>
      </p:scale>
      <p:origin x="344" y="45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3248" y="-120"/>
      </p:cViewPr>
      <p:guideLst>
        <p:guide orient="horz" pos="3081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5F851E-0442-044D-AC87-8E2593C59B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E5238-0236-554D-9087-A46412F2DF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9A2A7A-142F-6242-B5AE-22F47CE021E9}" type="datetime1">
              <a:rPr lang="it-IT" altLang="it-IT"/>
              <a:pPr/>
              <a:t>31/05/24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F75F28-8E06-2B4E-8473-FBA0BE6261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EBC21-BCA6-CE4B-A6DE-1BFF8148FA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1CC919-8A28-AE43-992B-1BA30A58741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3D5D1ED-FEDB-724F-A62F-6F80771E8C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3C2F2-ADDC-5A42-8353-01136F7FCF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C4003A-A34F-4546-A412-471DD9D9CF71}" type="datetime1">
              <a:rPr lang="it-IT" altLang="it-IT"/>
              <a:pPr/>
              <a:t>31/05/24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F324383-EEFD-2447-982B-B35DCC7B3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48C7676-E574-B942-819A-74D00961C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D86DF-A22C-5D4B-BD3C-2D67D83A4F9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129D2-70B3-4249-BE9D-53C76FF31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031E07-2720-0747-B15C-17234A7343E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5408581E-0ED9-CA4A-9C26-6E3EBE887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C6509BFF-E708-B646-816F-96D7FA87EF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9D456B5-640F-DD4A-BCBE-68A0855E6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B8DCABE-68F7-884A-8410-A424B83246E7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7ED27586-4356-BE48-B264-4AEA89A1A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FEA8C717-D5A2-FB48-8600-D448D8B0FF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FEDFFD0-82F7-8D4A-B136-ECEA68FCEC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8F85B36-6A93-8C4E-BDF3-C51DFF59CA62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198713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7ED27586-4356-BE48-B264-4AEA89A1A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FEA8C717-D5A2-FB48-8600-D448D8B0FF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2FEDFFD0-82F7-8D4A-B136-ECEA68FCEC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8F85B36-6A93-8C4E-BDF3-C51DFF59CA62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042217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56415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699116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062105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524980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34714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845915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404558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256363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073631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626379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14313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16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57882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B1E9FC-E2E3-BD4E-8EE1-BA793ED55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2C380D-70DE-7B4D-A2BC-A259C31FD7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54D4E6-8B45-D942-87B7-FED9C6905F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1E2BA-82D1-8C4C-AED8-84D442F2752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17612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F628D6-A836-5E45-9377-E2234C00E1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6DEC03-D328-0743-A12B-0B892466AD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D48961-0075-CF4A-BB89-9A1C774BB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1727B6-9708-2846-BB22-95033C32F80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881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6EE21F-A4C3-3243-9EAB-967754C0E6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D3B291-A5FF-6149-BDCA-99D6E71B19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3D731F-4437-6E4C-843F-B1B42376F7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2BDB8-0776-F94B-907C-2C4EDFB2C47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814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DD6B2-278C-9442-A580-EF55B2B9D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B1120C-97EC-ED4A-A432-41C95A1D6E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31FFC7-621C-BE44-BFAA-4FF7574D72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905D45-C928-3C43-8CC7-36A398C0449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7387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D184B7-9CCE-D646-9D57-7439A0A1F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7AD4A6-9A87-714D-BDA8-3B535B80F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562186B-5E07-DE41-B4AA-4D313970AD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B1C43-8B79-4342-B3C1-FBF51488C5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40056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228B1B-3909-8C4C-B528-5857C79ED2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9C18112-B5CE-F341-B7F8-BBE4CA7BE6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A876C6-152C-0242-8FB4-FCAFE9A6B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71A6A-748A-2743-BFD3-27074116BA8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85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7025CC-8B64-784F-A90C-6EB368B204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9CDBFD9-3DBD-694A-BAA4-6A2E62453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66FD16-C772-5A41-809A-9EBAB03A0D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ECED8-253F-6A42-B1A0-D8754A9DA82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928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4B40F-F9E6-4D43-BB7C-979D24041D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CD95D7-560E-504F-BCBD-F6E1D6398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81B55C-0438-F547-B675-3F17D76477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C6AB0-4CA0-654A-82B2-31380D64B13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6927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C7F9DF-3538-334A-B37A-825A983AC9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ACB3DF-346B-0843-9EE2-D94680F6D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844CFE-1209-B841-BC4F-208CC6079F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6217A-BB63-FF4F-9FB8-8E7237EC897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9108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6AE397-3971-3E45-9915-F1A5B51847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674DA3-9B68-BB42-ADE9-2D34DB84D3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082022-E4C9-F049-BEB5-92B627F21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FA1474-5A00-154D-8C2E-48C874EA6C8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1602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E3D7EB-23F6-8542-943F-4C90DCF752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E6EFF2-206D-AB4C-804F-E0910A2AAB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54283C-F47C-F14B-8109-3AD31C0D91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62C2B-F717-1041-8954-7EEA4DD7193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56717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74FD85-D138-BF40-9768-02542A1A8F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37563A-50D4-134D-A969-BA3AE7B85B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4D415C-C3FB-F447-B463-C09851C256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866BEC-D887-F149-9E00-2A669717533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4813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4D3A3AD-4089-8A48-8FED-3D42BEDEA4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39A1064-6588-084B-B2DE-2E6BB6854E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899BB91-7CF8-1440-80E8-16B9E9FBB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ED231-45A1-0347-90D4-E44E04D96A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71987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A7EE4-6590-1E41-AEB7-A3ABA75B63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9B7FF8-27B6-0946-8D26-96C602310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3B5BB4-31AC-B548-A725-4924D1A23D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8CF7C3-B05E-014D-8C8C-1FAE6D10308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566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ECE626A-8831-2444-A550-8705FA205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F9AD23-6485-B449-84BF-B10FC52F2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4A4EAC-FA41-F747-82A7-E54824EFD9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7DBA44-B8C2-8A4C-8843-880F58A7D3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603E6C4-DA23-EE4A-B95B-01D773E925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B8532E8-0D83-864E-8A4D-B8281B61090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66C68EE-1123-C040-9BED-F0853297CE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3949" y="2564904"/>
            <a:ext cx="7443936" cy="762000"/>
          </a:xfrm>
        </p:spPr>
        <p:txBody>
          <a:bodyPr/>
          <a:lstStyle/>
          <a:p>
            <a:pPr eaLnBrk="1" hangingPunct="1"/>
            <a:r>
              <a:rPr lang="it-IT" altLang="it-IT" sz="4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Traslazioni e vettori</a:t>
            </a:r>
          </a:p>
        </p:txBody>
      </p:sp>
      <p:sp>
        <p:nvSpPr>
          <p:cNvPr id="18435" name="Slide Number Placeholder 8">
            <a:extLst>
              <a:ext uri="{FF2B5EF4-FFF2-40B4-BE49-F238E27FC236}">
                <a16:creationId xmlns:a16="http://schemas.microsoft.com/office/drawing/2014/main" id="{1270736A-FEF2-BC41-9DA0-EE9AFFA5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AAFD4F0-C850-EA49-ADF1-850870548AA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18436" name="Footer Placeholder 9">
            <a:extLst>
              <a:ext uri="{FF2B5EF4-FFF2-40B4-BE49-F238E27FC236}">
                <a16:creationId xmlns:a16="http://schemas.microsoft.com/office/drawing/2014/main" id="{A4CFA786-DD6C-8248-9081-237A342E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B6DF868-ADE9-8D4B-9036-DA34F6CE8FB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41363" y="126911"/>
            <a:ext cx="7287344" cy="6096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Traslazioni simulate con il computer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F6E3EB-6CB2-704A-B5B0-65C857CAC920}"/>
              </a:ext>
            </a:extLst>
          </p:cNvPr>
          <p:cNvSpPr txBox="1"/>
          <p:nvPr/>
        </p:nvSpPr>
        <p:spPr>
          <a:xfrm>
            <a:off x="533400" y="1676400"/>
            <a:ext cx="8229600" cy="800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/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/>
            <a:endParaRPr lang="it-IT" altLang="it-IT" sz="1800"/>
          </a:p>
        </p:txBody>
      </p:sp>
      <p:sp>
        <p:nvSpPr>
          <p:cNvPr id="25604" name="Slide Number Placeholder 34">
            <a:extLst>
              <a:ext uri="{FF2B5EF4-FFF2-40B4-BE49-F238E27FC236}">
                <a16:creationId xmlns:a16="http://schemas.microsoft.com/office/drawing/2014/main" id="{1C73A51D-F2C7-4C4B-876C-E1A96307F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480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006070A-507C-194D-9852-D7231C793542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25605" name="Footer Placeholder 9">
            <a:extLst>
              <a:ext uri="{FF2B5EF4-FFF2-40B4-BE49-F238E27FC236}">
                <a16:creationId xmlns:a16="http://schemas.microsoft.com/office/drawing/2014/main" id="{EB950A2B-E0EC-F14D-B832-9864BB682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719" y="6445205"/>
            <a:ext cx="2568352" cy="3493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25606" name="Rectangle 10">
            <a:extLst>
              <a:ext uri="{FF2B5EF4-FFF2-40B4-BE49-F238E27FC236}">
                <a16:creationId xmlns:a16="http://schemas.microsoft.com/office/drawing/2014/main" id="{B97F546C-CBAE-7C4A-954C-76FF25E9C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93" y="721869"/>
            <a:ext cx="84732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Il movimento di traslazione può essere simulato con il computer: non solo dagli esperti che creano videogiochi, ma anche da studenti con un software di geometria dinamica, come ad esempio </a:t>
            </a:r>
            <a:r>
              <a:rPr lang="it-IT" altLang="it-IT" b="1" dirty="0" err="1">
                <a:latin typeface="Arial Narrow" panose="020B0604020202020204" pitchFamily="34" charset="0"/>
              </a:rPr>
              <a:t>Geogebra</a:t>
            </a:r>
            <a:r>
              <a:rPr lang="it-IT" altLang="it-IT" b="1" dirty="0">
                <a:latin typeface="Arial Narrow" panose="020B0604020202020204" pitchFamily="34" charset="0"/>
              </a:rPr>
              <a:t>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648C711-B9E4-494E-0BA4-49F5271FC0A6}"/>
              </a:ext>
            </a:extLst>
          </p:cNvPr>
          <p:cNvSpPr txBox="1"/>
          <p:nvPr/>
        </p:nvSpPr>
        <p:spPr>
          <a:xfrm>
            <a:off x="289719" y="5480500"/>
            <a:ext cx="83782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Alla base del software  </a:t>
            </a:r>
            <a:r>
              <a:rPr lang="it-IT" altLang="it-IT" sz="2800" b="1" dirty="0" err="1">
                <a:latin typeface="Arial Narrow" panose="020B0604020202020204" pitchFamily="34" charset="0"/>
              </a:rPr>
              <a:t>Geogebra</a:t>
            </a:r>
            <a:r>
              <a:rPr lang="it-IT" altLang="it-IT" sz="2800" b="1" dirty="0">
                <a:latin typeface="Arial Narrow" panose="020B0604020202020204" pitchFamily="34" charset="0"/>
              </a:rPr>
              <a:t> c’è una descrizione del movimento con frecce suggerita anche dalla fisica</a:t>
            </a:r>
            <a:r>
              <a:rPr lang="it-IT" altLang="it-IT" sz="2800" b="1" dirty="0">
                <a:latin typeface="+mn-lt"/>
              </a:rPr>
              <a:t>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60C807D-F342-F630-CDC3-5B630034C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00" y="1984577"/>
            <a:ext cx="2617247" cy="3604663"/>
          </a:xfrm>
          <a:prstGeom prst="rect">
            <a:avLst/>
          </a:prstGeom>
        </p:spPr>
      </p:pic>
      <p:pic>
        <p:nvPicPr>
          <p:cNvPr id="2" name="Order 66 - STAR WARS Jedi Fallen Order_converted.mp4">
            <a:hlinkClick r:id="" action="ppaction://media"/>
            <a:extLst>
              <a:ext uri="{FF2B5EF4-FFF2-40B4-BE49-F238E27FC236}">
                <a16:creationId xmlns:a16="http://schemas.microsoft.com/office/drawing/2014/main" id="{6E3D1A9E-1260-F744-9E30-42489DCAC4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4215" y="2017686"/>
            <a:ext cx="6043969" cy="3399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221C18C-C9C9-2144-8587-207552EE23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63416" y="332656"/>
            <a:ext cx="5256584" cy="609600"/>
          </a:xfrm>
        </p:spPr>
        <p:txBody>
          <a:bodyPr/>
          <a:lstStyle/>
          <a:p>
            <a:pPr marL="9525" eaLnBrk="1" hangingPunct="1"/>
            <a:r>
              <a:rPr lang="it-IT" altLang="it-IT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Descrivere lo spostamento di un punto con una freccia</a:t>
            </a:r>
          </a:p>
        </p:txBody>
      </p:sp>
      <p:sp>
        <p:nvSpPr>
          <p:cNvPr id="27652" name="Slide Number Placeholder 34">
            <a:extLst>
              <a:ext uri="{FF2B5EF4-FFF2-40B4-BE49-F238E27FC236}">
                <a16:creationId xmlns:a16="http://schemas.microsoft.com/office/drawing/2014/main" id="{8C154F36-5EDE-734B-8B1B-5FF32A87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FC5877-7B00-E247-A73A-858D9B1CAA30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7653" name="Footer Placeholder 9">
            <a:extLst>
              <a:ext uri="{FF2B5EF4-FFF2-40B4-BE49-F238E27FC236}">
                <a16:creationId xmlns:a16="http://schemas.microsoft.com/office/drawing/2014/main" id="{43A2554B-29B9-AB4F-A8CB-A2324E29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2024</a:t>
            </a: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D8DABE04-118B-3A9C-B853-A85A405BCD7E}"/>
              </a:ext>
            </a:extLst>
          </p:cNvPr>
          <p:cNvCxnSpPr>
            <a:cxnSpLocks/>
          </p:cNvCxnSpPr>
          <p:nvPr/>
        </p:nvCxnSpPr>
        <p:spPr>
          <a:xfrm flipV="1">
            <a:off x="6228184" y="1840636"/>
            <a:ext cx="139298" cy="527784"/>
          </a:xfrm>
          <a:prstGeom prst="line">
            <a:avLst/>
          </a:prstGeom>
          <a:ln w="19050">
            <a:solidFill>
              <a:srgbClr val="013B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uppo 8">
            <a:extLst>
              <a:ext uri="{FF2B5EF4-FFF2-40B4-BE49-F238E27FC236}">
                <a16:creationId xmlns:a16="http://schemas.microsoft.com/office/drawing/2014/main" id="{43F3FC0F-5105-694F-144B-1E216C5D536D}"/>
              </a:ext>
            </a:extLst>
          </p:cNvPr>
          <p:cNvGrpSpPr/>
          <p:nvPr/>
        </p:nvGrpSpPr>
        <p:grpSpPr>
          <a:xfrm>
            <a:off x="1293825" y="1269906"/>
            <a:ext cx="7395766" cy="4825707"/>
            <a:chOff x="1259632" y="1402964"/>
            <a:chExt cx="7395766" cy="4825707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9EC1F02-D2F9-2ACE-3ACF-5AFE93C66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9632" y="1402964"/>
              <a:ext cx="6219800" cy="4825707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199AE9D1-5761-3FD3-3E8F-EEDBD78C51FF}"/>
                </a:ext>
              </a:extLst>
            </p:cNvPr>
            <p:cNvSpPr txBox="1"/>
            <p:nvPr/>
          </p:nvSpPr>
          <p:spPr>
            <a:xfrm>
              <a:off x="7611790" y="2803535"/>
              <a:ext cx="1043608" cy="3693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Direzione</a:t>
              </a:r>
            </a:p>
          </p:txBody>
        </p:sp>
        <p:cxnSp>
          <p:nvCxnSpPr>
            <p:cNvPr id="6" name="Connettore 1 5">
              <a:extLst>
                <a:ext uri="{FF2B5EF4-FFF2-40B4-BE49-F238E27FC236}">
                  <a16:creationId xmlns:a16="http://schemas.microsoft.com/office/drawing/2014/main" id="{DE17C9FC-A266-13B2-13E3-51BD2EFEE5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51750" y="2371487"/>
              <a:ext cx="756084" cy="432048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7F9D55C7-6C8F-CCA7-D106-1811E5BA101E}"/>
                </a:ext>
              </a:extLst>
            </p:cNvPr>
            <p:cNvSpPr txBox="1"/>
            <p:nvPr/>
          </p:nvSpPr>
          <p:spPr>
            <a:xfrm>
              <a:off x="5906908" y="1471304"/>
              <a:ext cx="792088" cy="3693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55E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Verso</a:t>
              </a:r>
            </a:p>
          </p:txBody>
        </p:sp>
        <p:sp>
          <p:nvSpPr>
            <p:cNvPr id="20" name="Parentesi quadra chiusa 19">
              <a:extLst>
                <a:ext uri="{FF2B5EF4-FFF2-40B4-BE49-F238E27FC236}">
                  <a16:creationId xmlns:a16="http://schemas.microsoft.com/office/drawing/2014/main" id="{6C40CE2A-D58D-A8D3-63DF-D43456F6F8A9}"/>
                </a:ext>
              </a:extLst>
            </p:cNvPr>
            <p:cNvSpPr/>
            <p:nvPr/>
          </p:nvSpPr>
          <p:spPr>
            <a:xfrm rot="5400000">
              <a:off x="5404025" y="1815907"/>
              <a:ext cx="226610" cy="1370722"/>
            </a:xfrm>
            <a:prstGeom prst="rightBracket">
              <a:avLst/>
            </a:prstGeom>
            <a:ln w="1905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7FFBECC0-F518-4276-566E-EDC47C7A2B5A}"/>
                </a:ext>
              </a:extLst>
            </p:cNvPr>
            <p:cNvSpPr txBox="1"/>
            <p:nvPr/>
          </p:nvSpPr>
          <p:spPr>
            <a:xfrm>
              <a:off x="4669595" y="2966509"/>
              <a:ext cx="1707288" cy="64633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Lunghezza dello spostamento</a:t>
              </a:r>
            </a:p>
          </p:txBody>
        </p: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D654F7DA-93C8-CA8C-3F0E-988C3FED81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4088" y="2640580"/>
              <a:ext cx="333262" cy="325929"/>
            </a:xfrm>
            <a:prstGeom prst="line">
              <a:avLst/>
            </a:prstGeom>
            <a:ln w="1905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ttore 1 6">
              <a:extLst>
                <a:ext uri="{FF2B5EF4-FFF2-40B4-BE49-F238E27FC236}">
                  <a16:creationId xmlns:a16="http://schemas.microsoft.com/office/drawing/2014/main" id="{317DD9E0-5B84-C192-68E8-B1424313EB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6176" y="1840636"/>
              <a:ext cx="211306" cy="485634"/>
            </a:xfrm>
            <a:prstGeom prst="line">
              <a:avLst/>
            </a:prstGeom>
            <a:ln w="19050">
              <a:solidFill>
                <a:srgbClr val="055E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873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221C18C-C9C9-2144-8587-207552EE23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81568"/>
            <a:ext cx="8598576" cy="6096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2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Descrivere una traslazione con un vettore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1D4A1E-343E-8A4C-ACDE-02A476166E2E}"/>
              </a:ext>
            </a:extLst>
          </p:cNvPr>
          <p:cNvSpPr txBox="1"/>
          <p:nvPr/>
        </p:nvSpPr>
        <p:spPr>
          <a:xfrm>
            <a:off x="457200" y="1600200"/>
            <a:ext cx="8229600" cy="8001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514350" indent="-5143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/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/>
            <a:endParaRPr lang="it-IT" altLang="it-IT" sz="1800"/>
          </a:p>
        </p:txBody>
      </p:sp>
      <p:sp>
        <p:nvSpPr>
          <p:cNvPr id="27652" name="Slide Number Placeholder 34">
            <a:extLst>
              <a:ext uri="{FF2B5EF4-FFF2-40B4-BE49-F238E27FC236}">
                <a16:creationId xmlns:a16="http://schemas.microsoft.com/office/drawing/2014/main" id="{8C154F36-5EDE-734B-8B1B-5FF32A87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FC5877-7B00-E247-A73A-858D9B1CAA30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7653" name="Footer Placeholder 9">
            <a:extLst>
              <a:ext uri="{FF2B5EF4-FFF2-40B4-BE49-F238E27FC236}">
                <a16:creationId xmlns:a16="http://schemas.microsoft.com/office/drawing/2014/main" id="{43A2554B-29B9-AB4F-A8CB-A2324E29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2024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68EA562-E8C8-B2EA-D1C4-A3BFA1FEE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20" y="824735"/>
            <a:ext cx="3434937" cy="545455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1CDCE6-09B9-1CFD-076C-55F806E794D7}"/>
              </a:ext>
            </a:extLst>
          </p:cNvPr>
          <p:cNvSpPr txBox="1"/>
          <p:nvPr/>
        </p:nvSpPr>
        <p:spPr>
          <a:xfrm>
            <a:off x="3924105" y="1196752"/>
            <a:ext cx="4935220" cy="419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Nella traslazione tutti punti della porta percorrono la stessa distanza, nella stessa direzione e nello stesso verso.</a:t>
            </a:r>
          </a:p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Per descrivere la traslazione riempio il disegno di frecce tutte uguali?</a:t>
            </a:r>
          </a:p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Non è necessario!</a:t>
            </a:r>
          </a:p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Basta disegnare una sola freccia per descrivere direzione, verso e lunghezza dello spostamento di tutti i punti.</a:t>
            </a:r>
          </a:p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Questa freccia che descrive la traslazione prende il nome di </a:t>
            </a:r>
            <a:r>
              <a:rPr lang="it-IT" sz="2400" b="1" i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vettore</a:t>
            </a:r>
            <a:r>
              <a:rPr lang="it-IT" sz="2400" b="1" i="1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  <a:endParaRPr lang="it-IT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3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948" y="-35597"/>
            <a:ext cx="8496944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Traslazione nel piano cartesiano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3BC40A-7BA5-22B0-6563-F83579894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639" y="3565660"/>
            <a:ext cx="4163185" cy="313116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E093BB1-5456-4853-31E9-B22369F78844}"/>
              </a:ext>
            </a:extLst>
          </p:cNvPr>
          <p:cNvSpPr txBox="1"/>
          <p:nvPr/>
        </p:nvSpPr>
        <p:spPr>
          <a:xfrm>
            <a:off x="683568" y="1052736"/>
            <a:ext cx="7776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/>
              <a:t>Descrivo con un vettore anche una traslazione del piano cartesiano.</a:t>
            </a:r>
          </a:p>
          <a:p>
            <a:r>
              <a:rPr lang="it-IT" sz="2400" b="1" dirty="0"/>
              <a:t>Comincio con un esempio.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7F07466-C9F8-B25A-FE2F-C5CC68CDC615}"/>
                  </a:ext>
                </a:extLst>
              </p:cNvPr>
              <p:cNvSpPr txBox="1"/>
              <p:nvPr/>
            </p:nvSpPr>
            <p:spPr>
              <a:xfrm>
                <a:off x="839481" y="2180036"/>
                <a:ext cx="6318990" cy="12854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La traslazione porta </a:t>
                </a:r>
                <a:r>
                  <a:rPr lang="it-IT" sz="2400" b="1" dirty="0">
                    <a:solidFill>
                      <a:srgbClr val="FF0000"/>
                    </a:solidFill>
                  </a:rPr>
                  <a:t>O(0,0) </a:t>
                </a:r>
                <a:r>
                  <a:rPr lang="it-IT" sz="2400" b="1" dirty="0"/>
                  <a:t>in O’(6, 3).</a:t>
                </a:r>
                <a:br>
                  <a:rPr lang="it-IT" sz="2400" b="1" dirty="0"/>
                </a:br>
                <a:r>
                  <a:rPr lang="it-IT" sz="2400" b="1" dirty="0"/>
                  <a:t>È descritta dalle equazioni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it-IT" sz="24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it-IT" sz="2400" b="1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p>
                                <m:sSupPr>
                                  <m:ctrlP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m:rPr>
                                  <m:brk m:alnAt="7"/>
                                </m:rP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r>
                                    <a:rPr lang="it-IT" sz="2400" b="1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sz="24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it-IT" sz="2400" b="1" dirty="0"/>
                  <a:t> </a:t>
                </a:r>
              </a:p>
            </p:txBody>
          </p:sp>
        </mc:Choice>
        <mc:Fallback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7F07466-C9F8-B25A-FE2F-C5CC68CDC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81" y="2180036"/>
                <a:ext cx="6318990" cy="1285480"/>
              </a:xfrm>
              <a:prstGeom prst="rect">
                <a:avLst/>
              </a:prstGeom>
              <a:blipFill>
                <a:blip r:embed="rId4"/>
                <a:stretch>
                  <a:fillRect l="-1403" t="-112745" b="-2058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078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332" y="125767"/>
            <a:ext cx="7901468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Traslazione nel piano cartesiano con frecce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C60B8B-0B57-78C3-44AD-2F1FFC278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01" y="1772816"/>
            <a:ext cx="5279930" cy="38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9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785332" y="125767"/>
                <a:ext cx="8358668" cy="1470025"/>
              </a:xfrm>
            </p:spPr>
            <p:txBody>
              <a:bodyPr/>
              <a:lstStyle/>
              <a:p>
                <a:r>
                  <a:rPr lang="it-IT" sz="4000" b="1" dirty="0">
                    <a:solidFill>
                      <a:srgbClr val="FF0000"/>
                    </a:solidFill>
                  </a:rPr>
                  <a:t>Traslazione del piano cartesiano descritta dal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endParaRPr lang="it-IT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85332" y="125767"/>
                <a:ext cx="8358668" cy="1470025"/>
              </a:xfrm>
              <a:blipFill>
                <a:blip r:embed="rId3"/>
                <a:stretch>
                  <a:fillRect l="-607" t="-2586" r="-2428" b="-129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D8C82693-9605-B513-2CFF-7BCF6E24B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526" y="2598886"/>
            <a:ext cx="5485474" cy="3905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4DD5095D-7DBC-7D5A-B1E9-85BC2A37C994}"/>
                  </a:ext>
                </a:extLst>
              </p:cNvPr>
              <p:cNvSpPr txBox="1"/>
              <p:nvPr/>
            </p:nvSpPr>
            <p:spPr>
              <a:xfrm>
                <a:off x="1402039" y="1577937"/>
                <a:ext cx="6707088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>
                    <a:solidFill>
                      <a:schemeClr val="tx1"/>
                    </a:solidFill>
                  </a:rPr>
                  <a:t>Per descrivere la traslazione scelgo 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solidFill>
                      <a:schemeClr val="tx1"/>
                    </a:solidFill>
                  </a:rPr>
                  <a:t> che congiunge O con O’</a:t>
                </a: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4DD5095D-7DBC-7D5A-B1E9-85BC2A37C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39" y="1577937"/>
                <a:ext cx="6707088" cy="830997"/>
              </a:xfrm>
              <a:prstGeom prst="rect">
                <a:avLst/>
              </a:prstGeom>
              <a:blipFill>
                <a:blip r:embed="rId5"/>
                <a:stretch>
                  <a:fillRect l="-1512" t="-6061" r="-2647" b="-151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475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07504" y="125768"/>
                <a:ext cx="9036496" cy="971572"/>
              </a:xfrm>
            </p:spPr>
            <p:txBody>
              <a:bodyPr/>
              <a:lstStyle/>
              <a:p>
                <a:r>
                  <a:rPr lang="it-IT" sz="4000" b="1" dirty="0">
                    <a:solidFill>
                      <a:srgbClr val="FF0000"/>
                    </a:solidFill>
                  </a:rPr>
                  <a:t>Componenti cartesiane del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endParaRPr lang="it-IT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07504" y="125768"/>
                <a:ext cx="9036496" cy="971572"/>
              </a:xfrm>
              <a:blipFill>
                <a:blip r:embed="rId3"/>
                <a:stretch>
                  <a:fillRect l="-1966" b="-129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00FDDA8F-3228-FF80-E22A-C64BF97C4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943" y="995135"/>
            <a:ext cx="4626007" cy="2952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67487F6-E6B5-FC89-B4C8-083353F69CAE}"/>
                  </a:ext>
                </a:extLst>
              </p:cNvPr>
              <p:cNvSpPr txBox="1"/>
              <p:nvPr/>
            </p:nvSpPr>
            <p:spPr>
              <a:xfrm>
                <a:off x="539552" y="4529406"/>
                <a:ext cx="3384376" cy="15696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Ogni punto ha una coppia di coordinate.</a:t>
                </a:r>
              </a:p>
              <a:p>
                <a:r>
                  <a:rPr lang="it-IT" sz="2400" b="1" dirty="0"/>
                  <a:t>Ad esempio.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it-IT" sz="24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67487F6-E6B5-FC89-B4C8-083353F69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29406"/>
                <a:ext cx="3384376" cy="1569660"/>
              </a:xfrm>
              <a:prstGeom prst="rect">
                <a:avLst/>
              </a:prstGeom>
              <a:blipFill>
                <a:blip r:embed="rId5"/>
                <a:stretch>
                  <a:fillRect l="-2612" t="-32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77F0F060-AEAE-04F1-B488-C60EE5C54E06}"/>
                  </a:ext>
                </a:extLst>
              </p:cNvPr>
              <p:cNvSpPr txBox="1"/>
              <p:nvPr/>
            </p:nvSpPr>
            <p:spPr>
              <a:xfrm>
                <a:off x="4878622" y="4521128"/>
                <a:ext cx="3715446" cy="218547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/>
                  <a:t>Ogni vettore applicato in O ha una coppia di </a:t>
                </a:r>
                <a:r>
                  <a:rPr lang="it-IT" sz="2400" b="1" dirty="0">
                    <a:solidFill>
                      <a:srgbClr val="FF0000"/>
                    </a:solidFill>
                  </a:rPr>
                  <a:t>componenti cartesiane</a:t>
                </a:r>
                <a:r>
                  <a:rPr lang="it-IT" sz="2400" b="1" dirty="0"/>
                  <a:t>.</a:t>
                </a:r>
              </a:p>
              <a:p>
                <a:r>
                  <a:rPr lang="it-IT" sz="2400" b="1" dirty="0"/>
                  <a:t>Ad esempio.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d>
                        <m:dPr>
                          <m:ctrlPr>
                            <a:rPr lang="it-IT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4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77F0F060-AEAE-04F1-B488-C60EE5C54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8622" y="4521128"/>
                <a:ext cx="3715446" cy="2185470"/>
              </a:xfrm>
              <a:prstGeom prst="rect">
                <a:avLst/>
              </a:prstGeom>
              <a:blipFill>
                <a:blip r:embed="rId6"/>
                <a:stretch>
                  <a:fillRect l="-2730" t="-2326" b="-174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EECF0753-9223-DB14-06B7-016E6ECF0FD0}"/>
              </a:ext>
            </a:extLst>
          </p:cNvPr>
          <p:cNvSpPr txBox="1"/>
          <p:nvPr/>
        </p:nvSpPr>
        <p:spPr>
          <a:xfrm>
            <a:off x="2627783" y="4040012"/>
            <a:ext cx="388843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Nel piano cartesiano</a:t>
            </a:r>
          </a:p>
        </p:txBody>
      </p:sp>
    </p:spTree>
    <p:extLst>
      <p:ext uri="{BB962C8B-B14F-4D97-AF65-F5344CB8AC3E}">
        <p14:creationId xmlns:p14="http://schemas.microsoft.com/office/powerpoint/2010/main" val="4038819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332" y="125767"/>
            <a:ext cx="8358668" cy="782953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Descrivere una traslazione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/>
              <p:nvPr/>
            </p:nvSpPr>
            <p:spPr>
              <a:xfrm>
                <a:off x="2907109" y="4303346"/>
                <a:ext cx="2160240" cy="118609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200" b="1" dirty="0">
                    <a:solidFill>
                      <a:schemeClr val="tx2"/>
                    </a:solidFill>
                  </a:rPr>
                  <a:t>Con equazioni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sz="22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2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2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109" y="4303346"/>
                <a:ext cx="2160240" cy="1186094"/>
              </a:xfrm>
              <a:prstGeom prst="rect">
                <a:avLst/>
              </a:prstGeom>
              <a:blipFill>
                <a:blip r:embed="rId3"/>
                <a:stretch>
                  <a:fillRect l="-48538" t="-111579" r="-2339" b="-20210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4B076A2B-4685-F616-7922-1BFB734B8A36}"/>
              </a:ext>
            </a:extLst>
          </p:cNvPr>
          <p:cNvSpPr txBox="1"/>
          <p:nvPr/>
        </p:nvSpPr>
        <p:spPr>
          <a:xfrm>
            <a:off x="2187030" y="826685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55EF0"/>
                </a:solidFill>
              </a:rPr>
              <a:t>ESEMPIO</a:t>
            </a:r>
          </a:p>
          <a:p>
            <a:r>
              <a:rPr lang="it-IT" sz="2400" b="1" dirty="0">
                <a:solidFill>
                  <a:srgbClr val="055EF0"/>
                </a:solidFill>
              </a:rPr>
              <a:t>La traslazione porta O(0, 0) in O’(6, 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/>
              <p:nvPr/>
            </p:nvSpPr>
            <p:spPr>
              <a:xfrm>
                <a:off x="5292080" y="4324467"/>
                <a:ext cx="2160240" cy="9954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200" b="1" dirty="0">
                    <a:solidFill>
                      <a:schemeClr val="tx2"/>
                    </a:solidFill>
                  </a:rPr>
                  <a:t>Con un vettore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sz="22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2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d>
                        <m:dPr>
                          <m:ctrlPr>
                            <a:rPr lang="it-IT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200" b="1" i="1" smtClean="0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200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2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4324467"/>
                <a:ext cx="2160240" cy="995401"/>
              </a:xfrm>
              <a:prstGeom prst="rect">
                <a:avLst/>
              </a:prstGeom>
              <a:blipFill>
                <a:blip r:embed="rId4"/>
                <a:stretch>
                  <a:fillRect l="-3509" t="-3750" r="-3509" b="-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>
            <a:extLst>
              <a:ext uri="{FF2B5EF4-FFF2-40B4-BE49-F238E27FC236}">
                <a16:creationId xmlns:a16="http://schemas.microsoft.com/office/drawing/2014/main" id="{F3DFE3B6-7773-4D2D-453C-46AA385D9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658" y="1656326"/>
            <a:ext cx="3637383" cy="263066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CEF6FDB-9097-72CF-07BB-C6070A5C8EA7}"/>
              </a:ext>
            </a:extLst>
          </p:cNvPr>
          <p:cNvSpPr txBox="1"/>
          <p:nvPr/>
        </p:nvSpPr>
        <p:spPr>
          <a:xfrm>
            <a:off x="1918604" y="5567398"/>
            <a:ext cx="629748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/>
              <a:t>Con una frase</a:t>
            </a:r>
          </a:p>
          <a:p>
            <a:pPr algn="ctr"/>
            <a:r>
              <a:rPr lang="it-IT" sz="2200" b="1" dirty="0"/>
              <a:t>La traslazione trasforma </a:t>
            </a:r>
            <a:r>
              <a:rPr lang="it-IT" sz="2200" b="1" dirty="0" err="1"/>
              <a:t>P</a:t>
            </a:r>
            <a:r>
              <a:rPr lang="it-IT" sz="2200" b="1" dirty="0"/>
              <a:t>(x, y) in </a:t>
            </a:r>
            <a:r>
              <a:rPr lang="it-IT" sz="2200" b="1" dirty="0" err="1"/>
              <a:t>P</a:t>
            </a:r>
            <a:r>
              <a:rPr lang="it-IT" sz="2200" b="1" dirty="0"/>
              <a:t>’(x+6, y+3)</a:t>
            </a:r>
          </a:p>
        </p:txBody>
      </p:sp>
    </p:spTree>
    <p:extLst>
      <p:ext uri="{BB962C8B-B14F-4D97-AF65-F5344CB8AC3E}">
        <p14:creationId xmlns:p14="http://schemas.microsoft.com/office/powerpoint/2010/main" val="137423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332" y="125767"/>
            <a:ext cx="8358668" cy="782953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Descrivere una traslazione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/>
              <p:nvPr/>
            </p:nvSpPr>
            <p:spPr>
              <a:xfrm>
                <a:off x="3058853" y="4295497"/>
                <a:ext cx="2161219" cy="1086644"/>
              </a:xfrm>
              <a:prstGeom prst="rect">
                <a:avLst/>
              </a:prstGeom>
              <a:solidFill>
                <a:srgbClr val="FFFEE8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000" b="1" dirty="0">
                    <a:solidFill>
                      <a:schemeClr val="tx2"/>
                    </a:solidFill>
                  </a:rPr>
                  <a:t>Con equazioni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sz="20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0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it-IT" sz="20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0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0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8853" y="4295497"/>
                <a:ext cx="2161219" cy="1086644"/>
              </a:xfrm>
              <a:prstGeom prst="rect">
                <a:avLst/>
              </a:prstGeom>
              <a:blipFill>
                <a:blip r:embed="rId3"/>
                <a:stretch>
                  <a:fillRect l="-39766" t="-112791" b="-20465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4B076A2B-4685-F616-7922-1BFB734B8A36}"/>
              </a:ext>
            </a:extLst>
          </p:cNvPr>
          <p:cNvSpPr txBox="1"/>
          <p:nvPr/>
        </p:nvSpPr>
        <p:spPr>
          <a:xfrm>
            <a:off x="2026656" y="866158"/>
            <a:ext cx="5876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55EF0"/>
                </a:solidFill>
              </a:rPr>
              <a:t>In generale</a:t>
            </a:r>
          </a:p>
          <a:p>
            <a:r>
              <a:rPr lang="it-IT" sz="2400" b="1" dirty="0">
                <a:solidFill>
                  <a:srgbClr val="055EF0"/>
                </a:solidFill>
              </a:rPr>
              <a:t>La traslazione porta O(0, 0) in O’(</a:t>
            </a:r>
            <a:r>
              <a:rPr lang="it-IT" sz="2400" b="1" dirty="0" err="1">
                <a:solidFill>
                  <a:srgbClr val="055EF0"/>
                </a:solidFill>
              </a:rPr>
              <a:t>p</a:t>
            </a:r>
            <a:r>
              <a:rPr lang="it-IT" sz="2400" b="1" dirty="0">
                <a:solidFill>
                  <a:srgbClr val="055EF0"/>
                </a:solidFill>
              </a:rPr>
              <a:t>, </a:t>
            </a:r>
            <a:r>
              <a:rPr lang="it-IT" sz="2400" b="1" dirty="0" err="1">
                <a:solidFill>
                  <a:srgbClr val="055EF0"/>
                </a:solidFill>
              </a:rPr>
              <a:t>q</a:t>
            </a:r>
            <a:r>
              <a:rPr lang="it-IT" sz="2400" b="1" dirty="0">
                <a:solidFill>
                  <a:srgbClr val="055EF0"/>
                </a:solidFill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/>
              <p:nvPr/>
            </p:nvSpPr>
            <p:spPr>
              <a:xfrm>
                <a:off x="5364088" y="4349774"/>
                <a:ext cx="2161219" cy="926472"/>
              </a:xfrm>
              <a:prstGeom prst="rect">
                <a:avLst/>
              </a:prstGeom>
              <a:solidFill>
                <a:srgbClr val="FFFEE8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000" b="1" dirty="0">
                    <a:solidFill>
                      <a:schemeClr val="tx2"/>
                    </a:solidFill>
                  </a:rPr>
                  <a:t>Con un vettore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sz="20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0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d>
                        <m:dPr>
                          <m:ctrlPr>
                            <a:rPr lang="it-IT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0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4349774"/>
                <a:ext cx="2161219" cy="926472"/>
              </a:xfrm>
              <a:prstGeom prst="rect">
                <a:avLst/>
              </a:prstGeom>
              <a:blipFill>
                <a:blip r:embed="rId4"/>
                <a:stretch>
                  <a:fillRect l="-2924" t="-4054" b="-270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>
            <a:extLst>
              <a:ext uri="{FF2B5EF4-FFF2-40B4-BE49-F238E27FC236}">
                <a16:creationId xmlns:a16="http://schemas.microsoft.com/office/drawing/2014/main" id="{8587CA94-1DC5-3A0F-F76A-FAFAAA57A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535" y="1697155"/>
            <a:ext cx="3488262" cy="2527977"/>
          </a:xfrm>
          <a:prstGeom prst="rect">
            <a:avLst/>
          </a:prstGeom>
          <a:solidFill>
            <a:srgbClr val="FFFEE8"/>
          </a:solidFill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3AD6C0-553F-00E4-EC36-12508C8BEB80}"/>
              </a:ext>
            </a:extLst>
          </p:cNvPr>
          <p:cNvSpPr txBox="1"/>
          <p:nvPr/>
        </p:nvSpPr>
        <p:spPr>
          <a:xfrm>
            <a:off x="1907704" y="5458527"/>
            <a:ext cx="6624736" cy="707886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Con una frase</a:t>
            </a:r>
          </a:p>
          <a:p>
            <a:pPr algn="ctr"/>
            <a:r>
              <a:rPr lang="it-IT" sz="2000" b="1" dirty="0"/>
              <a:t>La traslazione trasforma </a:t>
            </a:r>
            <a:r>
              <a:rPr lang="it-IT" sz="2000" b="1" dirty="0" err="1"/>
              <a:t>P</a:t>
            </a:r>
            <a:r>
              <a:rPr lang="it-IT" sz="2000" b="1" dirty="0"/>
              <a:t>(x, y) in </a:t>
            </a:r>
            <a:r>
              <a:rPr lang="it-IT" sz="2000" b="1" dirty="0" err="1"/>
              <a:t>P</a:t>
            </a:r>
            <a:r>
              <a:rPr lang="it-IT" sz="2000" b="1" dirty="0"/>
              <a:t>’(</a:t>
            </a:r>
            <a:r>
              <a:rPr lang="it-IT" sz="2000" b="1" dirty="0" err="1"/>
              <a:t>x+p</a:t>
            </a:r>
            <a:r>
              <a:rPr lang="it-IT" sz="2000" b="1" dirty="0"/>
              <a:t>, </a:t>
            </a:r>
            <a:r>
              <a:rPr lang="it-IT" sz="2000" b="1" dirty="0" err="1"/>
              <a:t>y+q</a:t>
            </a:r>
            <a:r>
              <a:rPr lang="it-IT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2036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Attività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9AEFAF2-B8F2-CC4E-B1C0-13C134F8BF7E}"/>
              </a:ext>
            </a:extLst>
          </p:cNvPr>
          <p:cNvSpPr txBox="1"/>
          <p:nvPr/>
        </p:nvSpPr>
        <p:spPr>
          <a:xfrm>
            <a:off x="2267744" y="2420888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3200" b="1" dirty="0">
                <a:solidFill>
                  <a:srgbClr val="0000FF"/>
                </a:solidFill>
              </a:rPr>
              <a:t>Completa la scheda per lavorare con le traslazioni descritte anche da vettori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3590782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Che cosa hai ottenuto</a:t>
            </a:r>
          </a:p>
        </p:txBody>
      </p:sp>
    </p:spTree>
    <p:extLst>
      <p:ext uri="{BB962C8B-B14F-4D97-AF65-F5344CB8AC3E}">
        <p14:creationId xmlns:p14="http://schemas.microsoft.com/office/powerpoint/2010/main" val="4033633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153" y="6411900"/>
            <a:ext cx="50405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13</a:t>
            </a:fld>
            <a:endParaRPr lang="it-IT" altLang="it-IT" sz="1400" dirty="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180" y="0"/>
            <a:ext cx="7772400" cy="74994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Quesiti 1 e 2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101BBEA-0EBF-81FE-5E96-0C56B3B51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9314" y="4063816"/>
            <a:ext cx="3596599" cy="267746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B2E0777-58A4-F285-2E0E-37B9DF38D4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9" t="2007"/>
          <a:stretch/>
        </p:blipFill>
        <p:spPr>
          <a:xfrm>
            <a:off x="315180" y="903738"/>
            <a:ext cx="5253492" cy="37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35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153" y="6411900"/>
            <a:ext cx="50405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14</a:t>
            </a:fld>
            <a:endParaRPr lang="it-IT" altLang="it-IT" sz="1400" dirty="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8" y="188640"/>
            <a:ext cx="7772400" cy="74994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Quesito 3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15B6CFB-F066-FAA5-1D79-9A52BCEE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9" y="836712"/>
            <a:ext cx="5656579" cy="381398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EAEB5D5-D6C3-DBD5-546A-07B2D5C0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8853" y="3974294"/>
            <a:ext cx="4515020" cy="27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40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153" y="6411900"/>
            <a:ext cx="50405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15</a:t>
            </a:fld>
            <a:endParaRPr lang="it-IT" altLang="it-IT" sz="1400" dirty="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227948"/>
            <a:ext cx="7344816" cy="74994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Una riflessione sul quesito 3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AF8C26-C1BB-29C3-D48C-A7C57EC5AB4E}"/>
              </a:ext>
            </a:extLst>
          </p:cNvPr>
          <p:cNvSpPr txBox="1"/>
          <p:nvPr/>
        </p:nvSpPr>
        <p:spPr>
          <a:xfrm>
            <a:off x="683568" y="4311432"/>
            <a:ext cx="799288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b="1" dirty="0"/>
              <a:t>Il procedimento seguito: </a:t>
            </a:r>
          </a:p>
          <a:p>
            <a:pPr marL="342900" indent="-342900">
              <a:buFontTx/>
              <a:buChar char="-"/>
            </a:pPr>
            <a:r>
              <a:rPr lang="it-IT" sz="2400" b="1" dirty="0"/>
              <a:t>‘traduco’ il vettore in equazioni;</a:t>
            </a:r>
          </a:p>
          <a:p>
            <a:pPr marL="342900" indent="-342900">
              <a:buFontTx/>
              <a:buChar char="-"/>
            </a:pPr>
            <a:r>
              <a:rPr lang="it-IT" sz="2400" b="1" dirty="0"/>
              <a:t>calcolo le coordinate dei punti A’, B’, C’.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3C9E976-CD6E-28F2-2924-BD8917D530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368"/>
          <a:stretch/>
        </p:blipFill>
        <p:spPr>
          <a:xfrm>
            <a:off x="1527686" y="1095074"/>
            <a:ext cx="6006420" cy="298199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E43CD9D-61AF-6B5D-5F74-EDA2E0209E97}"/>
              </a:ext>
            </a:extLst>
          </p:cNvPr>
          <p:cNvSpPr txBox="1"/>
          <p:nvPr/>
        </p:nvSpPr>
        <p:spPr>
          <a:xfrm>
            <a:off x="2256596" y="5793416"/>
            <a:ext cx="4835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C’è un altro procedimento?</a:t>
            </a:r>
          </a:p>
        </p:txBody>
      </p:sp>
    </p:spTree>
    <p:extLst>
      <p:ext uri="{BB962C8B-B14F-4D97-AF65-F5344CB8AC3E}">
        <p14:creationId xmlns:p14="http://schemas.microsoft.com/office/powerpoint/2010/main" val="3954701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153" y="6411900"/>
            <a:ext cx="50405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16</a:t>
            </a:fld>
            <a:endParaRPr lang="it-IT" altLang="it-IT" sz="1400" dirty="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42E107B-C836-BEDB-F23C-049411077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245" y="110231"/>
            <a:ext cx="8424936" cy="936104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Un procedimento geometrico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93E5229-9589-1E36-2FFD-3B85D0473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10" y="1046335"/>
            <a:ext cx="4163667" cy="241575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9661BB5-E018-098E-6A5B-AEB6D8E4F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68" y="3645024"/>
            <a:ext cx="4207299" cy="24157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2BF32E1-8F27-9B86-3182-F2E98912341C}"/>
                  </a:ext>
                </a:extLst>
              </p:cNvPr>
              <p:cNvSpPr txBox="1"/>
              <p:nvPr/>
            </p:nvSpPr>
            <p:spPr>
              <a:xfrm>
                <a:off x="4499993" y="2306196"/>
                <a:ext cx="4486640" cy="2677656"/>
              </a:xfrm>
              <a:prstGeom prst="rect">
                <a:avLst/>
              </a:prstGeom>
              <a:solidFill>
                <a:srgbClr val="FFFEE8"/>
              </a:solidFill>
            </p:spPr>
            <p:txBody>
              <a:bodyPr wrap="square" rtlCol="0">
                <a:spAutoFit/>
              </a:bodyPr>
              <a:lstStyle/>
              <a:p>
                <a:pPr marL="223838" indent="-214313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Parto a A e disegno la freccia AA’:</a:t>
                </a:r>
              </a:p>
              <a:p>
                <a:pPr marL="447675" indent="-234950">
                  <a:buFont typeface="Font di sistema regolare"/>
                  <a:buChar char="-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parallela 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;</a:t>
                </a:r>
              </a:p>
              <a:p>
                <a:pPr marL="447675" indent="-234950">
                  <a:buFont typeface="Font di sistema regolare"/>
                  <a:buChar char="-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con la stessa lunghezza e verso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Ripeto il procedimento a partire da B’ e C’.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Disegno il triangolo A’B’C’.</a:t>
                </a: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2BF32E1-8F27-9B86-3182-F2E98912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3" y="2306196"/>
                <a:ext cx="4486640" cy="2677656"/>
              </a:xfrm>
              <a:prstGeom prst="rect">
                <a:avLst/>
              </a:prstGeom>
              <a:blipFill>
                <a:blip r:embed="rId5"/>
                <a:stretch>
                  <a:fillRect l="-1695" t="-1887" r="-2542" b="-377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5621552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38598</TotalTime>
  <Words>542</Words>
  <Application>Microsoft Macintosh PowerPoint</Application>
  <PresentationFormat>Presentazione su schermo (4:3)</PresentationFormat>
  <Paragraphs>112</Paragraphs>
  <Slides>16</Slides>
  <Notes>15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Arial Black</vt:lpstr>
      <vt:lpstr>Arial Narrow</vt:lpstr>
      <vt:lpstr>Calibri</vt:lpstr>
      <vt:lpstr>Cambria Math</vt:lpstr>
      <vt:lpstr>Font di sistema regolare</vt:lpstr>
      <vt:lpstr>Struttura predefinita</vt:lpstr>
      <vt:lpstr>Traslazioni e vettori</vt:lpstr>
      <vt:lpstr>Traslazioni simulate con il computer</vt:lpstr>
      <vt:lpstr>Descrivere lo spostamento di un punto con una freccia</vt:lpstr>
      <vt:lpstr>Descrivere una traslazione con un vettore</vt:lpstr>
      <vt:lpstr>Traslazione nel piano cartesiano</vt:lpstr>
      <vt:lpstr>Traslazione nel piano cartesiano con frecce</vt:lpstr>
      <vt:lpstr>Traslazione del piano cartesiano descritta dal vettore v ⃗</vt:lpstr>
      <vt:lpstr>Componenti cartesiane del vettore v ⃗</vt:lpstr>
      <vt:lpstr>Descrivere una traslazione</vt:lpstr>
      <vt:lpstr>Descrivere una traslazione</vt:lpstr>
      <vt:lpstr>Attività</vt:lpstr>
      <vt:lpstr>Che cosa hai ottenuto</vt:lpstr>
      <vt:lpstr>Quesiti 1 e 2</vt:lpstr>
      <vt:lpstr>Quesito 3</vt:lpstr>
      <vt:lpstr>Una riflessione sul quesito 3</vt:lpstr>
      <vt:lpstr>Un procedimento geometrico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1045</cp:revision>
  <cp:lastPrinted>2024-05-31T12:45:51Z</cp:lastPrinted>
  <dcterms:created xsi:type="dcterms:W3CDTF">2013-08-19T09:47:19Z</dcterms:created>
  <dcterms:modified xsi:type="dcterms:W3CDTF">2024-05-31T13:18:34Z</dcterms:modified>
  <cp:category/>
</cp:coreProperties>
</file>