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90" r:id="rId2"/>
    <p:sldId id="461" r:id="rId3"/>
    <p:sldId id="460" r:id="rId4"/>
    <p:sldId id="422" r:id="rId5"/>
    <p:sldId id="455" r:id="rId6"/>
    <p:sldId id="456" r:id="rId7"/>
    <p:sldId id="457" r:id="rId8"/>
    <p:sldId id="458" r:id="rId9"/>
    <p:sldId id="459" r:id="rId10"/>
    <p:sldId id="483" r:id="rId11"/>
    <p:sldId id="469" r:id="rId12"/>
    <p:sldId id="470" r:id="rId13"/>
    <p:sldId id="471" r:id="rId14"/>
    <p:sldId id="468" r:id="rId15"/>
    <p:sldId id="476" r:id="rId16"/>
    <p:sldId id="482" r:id="rId17"/>
    <p:sldId id="478" r:id="rId18"/>
    <p:sldId id="477" r:id="rId19"/>
    <p:sldId id="480" r:id="rId20"/>
    <p:sldId id="481" r:id="rId21"/>
  </p:sldIdLst>
  <p:sldSz cx="9144000" cy="6858000" type="screen4x3"/>
  <p:notesSz cx="6650038" cy="978376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52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E8"/>
    <a:srgbClr val="FFFFFF"/>
    <a:srgbClr val="055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79"/>
    <p:restoredTop sz="94607"/>
  </p:normalViewPr>
  <p:slideViewPr>
    <p:cSldViewPr>
      <p:cViewPr varScale="1">
        <p:scale>
          <a:sx n="119" d="100"/>
          <a:sy n="119" d="100"/>
        </p:scale>
        <p:origin x="1648" y="192"/>
      </p:cViewPr>
      <p:guideLst>
        <p:guide orient="horz" pos="2448"/>
        <p:guide pos="52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53D538-7B15-3049-A48B-55C392D226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04D7CB-21DB-0149-9BB3-C7CC374CD8B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6B19644-8A28-D141-96E7-8E38CAE43F8A}" type="datetime1">
              <a:rPr lang="it-IT" altLang="it-IT"/>
              <a:pPr>
                <a:defRPr/>
              </a:pPr>
              <a:t>21/09/23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BBF6E0-B4E4-5F43-8BC0-E89B885C1B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E34E0C-8A5F-2C44-974D-8D6E0B6FE4C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C38422-72EF-AA47-9C46-3D8CF5C55AD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4872AF7-6ED4-A742-9FCF-EA2317516B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E8DCF4-896A-7143-A07F-11873F657D0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A40AEE7-6B7A-5744-9DB0-31E186466356}" type="datetime1">
              <a:rPr lang="it-IT" altLang="it-IT"/>
              <a:pPr>
                <a:defRPr/>
              </a:pPr>
              <a:t>21/09/23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BCF0516-4FD2-C445-B51E-38C1F61CAE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3442C0F-83A0-6649-B6C7-0CF535849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CF2704-66AA-9A46-BAF8-DBE00AD3EBA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48FA0-5740-AA49-B5A7-01DF46586A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426E63D-EE75-F440-A7BF-597082ABD54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B41D8F-5522-D34E-9564-B9E62EF5BC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CE0A97-679D-AD4D-8995-49998101C5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762A2F-6ABD-9E41-B687-3BD04D02A9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83F01-6B21-3D49-AA86-4164A890C24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49290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175CE5-4160-C645-AA47-E62062FE44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36C91A-376C-754A-AF8D-3496FE42B0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5AF376-D024-2441-A62C-9C747C9BC7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004C6-F03A-1442-8025-3F941C6F9CF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3321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AAA2E9-61AD-2948-8D61-9BA2EB276A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20F28E-1853-9041-A88A-132C3D093E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2EB477-03CD-D247-9BD8-6DBB7818FD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FCE219-99A2-864F-B72C-003EF866F88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06178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DFA296-F009-3F43-958E-4D70EA7D97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69B49A-2AB3-1146-BC5F-7B38DD96CA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5A8323-1D1A-D74F-A63E-0A987B8C08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D1288-34B0-984F-BE00-DE97071FF70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82390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57284A9-AC16-8848-B35D-3F436FF30B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6547586-E32C-8442-B2F8-B32B76BFA4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A26A3CC-E641-6640-A13C-95699A9110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B2F29-77E3-5A42-B62C-D5C16C99E24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69143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737A61D-A050-5F4E-8097-08800C03FD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DD8708F-EB03-C347-815E-C217927AD8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D2FCB12-127E-B946-8ACD-81E8DE35D3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7924E-5916-8F4E-8AD6-2EC69823A6F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88995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7F2D527-8F22-4647-A48A-9517F4EB0E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E428AF6-C61A-DA40-9A4B-2BA3DF21B4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FBB38F1-D64C-BE48-8437-ABF7D86C01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3E185-0733-5E47-92D2-5A45D6A0CEC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5825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D681-428A-D548-A86B-B7F4AA7BF6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242A14-B889-1348-8B14-BA02A59DB8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B3B6EB-4F8F-5145-B5E5-105F359DDD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2DBCB-0EAC-CB47-9CD7-938751514D4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2598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ED0E7D-20AA-B24E-B989-71DCC1AD77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E963DA-95D9-5C4B-8C7C-F92D803696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CF2692-80B3-3041-BE6E-D31B93B610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2C181-26FD-8749-9830-0500320A401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39587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E0E847-20C5-A243-9E0E-D74F1D4693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0829B8-84A2-2641-A1B3-3CD7F10386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605F39-C0DD-8A42-9175-6F1A67123F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BDC16B-2CD8-5645-81E8-89D440379A2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03456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BB497B3-8826-984A-8108-58570AE472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43F87E4-59B9-3F4C-B05C-11516ED0BC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5B57B24-2491-4D48-91B6-F9090A5B26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1760C-6DFE-0C49-A8D0-FA7662CC285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17486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E350E9-E893-5B40-A0C2-DF3256FAF4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62F7AD-8CC1-954E-91F3-0ACBE8FA64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5068C25-19C4-5047-BB28-88FD386C54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E6D0A-F97B-1241-BEF9-F12217A8D53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63601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08F3274-4F44-1648-AFF9-4752FC208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9A84530-F996-1740-9F15-B0CD75E44D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AF4478A-E4DE-8949-8277-D93A777BD4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A5DEE3-67CC-D749-BDE6-5ACBE10601B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480593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76C76BB-A243-B640-9A19-07C2A13B0A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352EA42-5873-1044-9A0E-5BDF00172D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059E54C-2806-D54A-9868-51ABD09DAC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EF683-3D67-2F4B-AEDE-B73E542E163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25084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963D1EC-1AE7-3445-9B50-BAA6580BDD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3205582-E9ED-2F44-A793-F5E6779EB8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1986BFB-D5AC-5443-876F-81A53284B08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3C2A904-7058-8149-BE96-720ECD26AC8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403AC47-98C2-5F4F-A71E-7496DC285A5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DCD5C01-B384-134B-8811-8DB7B751A08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FBA25A7-2C0E-2E4C-8B1F-0113B9C32F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5656" y="1916832"/>
            <a:ext cx="5904656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Simmetria assiale e altre funzioni inverse</a:t>
            </a:r>
          </a:p>
        </p:txBody>
      </p:sp>
      <p:sp>
        <p:nvSpPr>
          <p:cNvPr id="18434" name="Slide Number Placeholder 8">
            <a:extLst>
              <a:ext uri="{FF2B5EF4-FFF2-40B4-BE49-F238E27FC236}">
                <a16:creationId xmlns:a16="http://schemas.microsoft.com/office/drawing/2014/main" id="{A384272B-020E-E34F-90B4-E4FF73C1D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31BAC7-C01C-D348-A566-93A9BB1EF01E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/>
          </a:p>
        </p:txBody>
      </p:sp>
      <p:sp>
        <p:nvSpPr>
          <p:cNvPr id="18435" name="Footer Placeholder 9">
            <a:extLst>
              <a:ext uri="{FF2B5EF4-FFF2-40B4-BE49-F238E27FC236}">
                <a16:creationId xmlns:a16="http://schemas.microsoft.com/office/drawing/2014/main" id="{FBFCE12A-4F10-6847-9007-53F8D4949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AAE0D55-A5AC-354C-AA35-6470CE050B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809" y="758115"/>
            <a:ext cx="8712968" cy="1155700"/>
          </a:xfrm>
        </p:spPr>
        <p:txBody>
          <a:bodyPr/>
          <a:lstStyle/>
          <a:p>
            <a:pPr marL="439738" indent="-355600" algn="l" eaLnBrk="1" hangingPunct="1"/>
            <a:br>
              <a:rPr lang="it-IT" altLang="it-IT" sz="36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</a:br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Due temi di questa presentazione</a:t>
            </a:r>
            <a:br>
              <a:rPr lang="it-IT" altLang="it-IT" sz="36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</a:br>
            <a:r>
              <a:rPr lang="it-IT" altLang="it-IT" sz="36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</a:t>
            </a:r>
            <a:br>
              <a:rPr lang="it-IT" altLang="it-IT" sz="36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</a:br>
            <a:endParaRPr lang="it-IT" altLang="it-IT" sz="3600" b="1" dirty="0">
              <a:solidFill>
                <a:schemeClr val="tx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9458" name="Slide Number Placeholder 8">
            <a:extLst>
              <a:ext uri="{FF2B5EF4-FFF2-40B4-BE49-F238E27FC236}">
                <a16:creationId xmlns:a16="http://schemas.microsoft.com/office/drawing/2014/main" id="{017BE8F3-2BDE-2643-B562-6EFED879C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25F1CE-9FF7-5A4B-A1DA-3AB22A5C3F02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/>
          </a:p>
        </p:txBody>
      </p:sp>
      <p:sp>
        <p:nvSpPr>
          <p:cNvPr id="19459" name="Footer Placeholder 9">
            <a:extLst>
              <a:ext uri="{FF2B5EF4-FFF2-40B4-BE49-F238E27FC236}">
                <a16:creationId xmlns:a16="http://schemas.microsoft.com/office/drawing/2014/main" id="{D244879D-D276-554A-A51C-8E8BE0E56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1355BE5E-A7BE-C248-BFCC-A7050791A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057400"/>
            <a:ext cx="8287072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it-IT" altLang="it-IT" b="1" dirty="0"/>
              <a:t>Riflettere sulle funzioni inverse di:</a:t>
            </a:r>
            <a:br>
              <a:rPr lang="it-IT" altLang="it-IT" b="1" dirty="0"/>
            </a:br>
            <a:r>
              <a:rPr lang="it-IT" altLang="it-IT" b="1" dirty="0"/>
              <a:t>- funzioni esponenziali;</a:t>
            </a:r>
            <a:br>
              <a:rPr lang="it-IT" altLang="it-IT" b="1" dirty="0"/>
            </a:br>
            <a:r>
              <a:rPr lang="it-IT" altLang="it-IT" b="1" dirty="0"/>
              <a:t>- funzioni circolari.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endParaRPr lang="it-IT" altLang="it-IT" sz="1000" b="1" dirty="0"/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it-IT" altLang="it-IT" b="1" dirty="0"/>
              <a:t>Esaminare il procedimento per ottenere l’inversa di una data funzione. </a:t>
            </a:r>
            <a:endParaRPr lang="it-IT" alt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C0D0336A-B5B4-F149-A592-9285905CF2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09800"/>
            <a:ext cx="8991600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Inverse di funzioni esponenziali</a:t>
            </a:r>
          </a:p>
        </p:txBody>
      </p:sp>
      <p:sp>
        <p:nvSpPr>
          <p:cNvPr id="20482" name="Slide Number Placeholder 8">
            <a:extLst>
              <a:ext uri="{FF2B5EF4-FFF2-40B4-BE49-F238E27FC236}">
                <a16:creationId xmlns:a16="http://schemas.microsoft.com/office/drawing/2014/main" id="{0ECD184F-CD7E-4B42-A9A0-A3CABAC5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3EF975-6669-BF46-9362-2AAAE72C07D3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/>
          </a:p>
        </p:txBody>
      </p:sp>
      <p:sp>
        <p:nvSpPr>
          <p:cNvPr id="20483" name="Footer Placeholder 9">
            <a:extLst>
              <a:ext uri="{FF2B5EF4-FFF2-40B4-BE49-F238E27FC236}">
                <a16:creationId xmlns:a16="http://schemas.microsoft.com/office/drawing/2014/main" id="{EE9A841F-7EA2-284E-9BC7-9B8A2EE10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6AD687FE-1939-E648-A90F-9AD6D256F9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Invertire una legge esponenziale </a:t>
            </a:r>
            <a:r>
              <a:rPr lang="it-IT" altLang="it-IT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P</a:t>
            </a:r>
            <a:r>
              <a:rPr lang="it-IT" altLang="it-IT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it-IT" altLang="it-IT" sz="4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= </a:t>
            </a:r>
            <a:r>
              <a:rPr lang="it-IT" altLang="it-IT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b</a:t>
            </a:r>
            <a:r>
              <a:rPr lang="it-IT" altLang="it-IT" sz="4000" b="1" i="1" baseline="30000" dirty="0" err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t</a:t>
            </a:r>
            <a:endParaRPr lang="it-IT" altLang="it-IT" sz="4000" b="1" i="1" baseline="3000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1506" name="Slide Number Placeholder 8">
            <a:extLst>
              <a:ext uri="{FF2B5EF4-FFF2-40B4-BE49-F238E27FC236}">
                <a16:creationId xmlns:a16="http://schemas.microsoft.com/office/drawing/2014/main" id="{DE9D8429-4C51-DF42-A02E-176508055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F94C0C-EDFC-BD4C-BFA5-482443858AF2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400"/>
          </a:p>
        </p:txBody>
      </p:sp>
      <p:sp>
        <p:nvSpPr>
          <p:cNvPr id="21507" name="Footer Placeholder 9">
            <a:extLst>
              <a:ext uri="{FF2B5EF4-FFF2-40B4-BE49-F238E27FC236}">
                <a16:creationId xmlns:a16="http://schemas.microsoft.com/office/drawing/2014/main" id="{15C7A47D-4B71-0A43-9BA7-4C6189E62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1508" name="TextBox 5">
            <a:extLst>
              <a:ext uri="{FF2B5EF4-FFF2-40B4-BE49-F238E27FC236}">
                <a16:creationId xmlns:a16="http://schemas.microsoft.com/office/drawing/2014/main" id="{654B2841-3069-9D47-AF44-8E9139065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700" y="664325"/>
            <a:ext cx="990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b &gt; 1</a:t>
            </a:r>
          </a:p>
        </p:txBody>
      </p:sp>
      <p:pic>
        <p:nvPicPr>
          <p:cNvPr id="21509" name="Picture 6" descr="Schermata 2013-07-14 a 15.48.11.png">
            <a:extLst>
              <a:ext uri="{FF2B5EF4-FFF2-40B4-BE49-F238E27FC236}">
                <a16:creationId xmlns:a16="http://schemas.microsoft.com/office/drawing/2014/main" id="{A7B7644F-2545-1949-A371-77B2905B6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1193800"/>
            <a:ext cx="5753100" cy="517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732F2440-6F9F-D148-831C-D2DBFD059E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Invertire una legge esponenziale </a:t>
            </a:r>
            <a:r>
              <a:rPr lang="it-IT" altLang="it-IT" sz="4000" b="1" dirty="0" err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</a:t>
            </a:r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= </a:t>
            </a:r>
            <a:r>
              <a:rPr lang="it-IT" altLang="it-IT" sz="4000" b="1" dirty="0" err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b</a:t>
            </a:r>
            <a:r>
              <a:rPr lang="it-IT" altLang="it-IT" sz="4000" b="1" baseline="30000" dirty="0" err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t</a:t>
            </a:r>
            <a:endParaRPr lang="it-IT" altLang="it-IT" sz="4000" b="1" baseline="30000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2530" name="Slide Number Placeholder 8">
            <a:extLst>
              <a:ext uri="{FF2B5EF4-FFF2-40B4-BE49-F238E27FC236}">
                <a16:creationId xmlns:a16="http://schemas.microsoft.com/office/drawing/2014/main" id="{FC9DDCDF-5254-B94C-A819-069801E9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2F07957-4C51-D340-81B1-0B2A4050C218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400"/>
          </a:p>
        </p:txBody>
      </p:sp>
      <p:sp>
        <p:nvSpPr>
          <p:cNvPr id="22531" name="Footer Placeholder 9">
            <a:extLst>
              <a:ext uri="{FF2B5EF4-FFF2-40B4-BE49-F238E27FC236}">
                <a16:creationId xmlns:a16="http://schemas.microsoft.com/office/drawing/2014/main" id="{273CCD20-C54D-5641-8136-270393325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2532" name="TextBox 5">
            <a:extLst>
              <a:ext uri="{FF2B5EF4-FFF2-40B4-BE49-F238E27FC236}">
                <a16:creationId xmlns:a16="http://schemas.microsoft.com/office/drawing/2014/main" id="{DB86CB82-9337-524D-A7CF-6670C6C50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609600"/>
            <a:ext cx="1981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0 &lt; b &lt; 1</a:t>
            </a:r>
          </a:p>
        </p:txBody>
      </p:sp>
      <p:pic>
        <p:nvPicPr>
          <p:cNvPr id="22533" name="Picture 9" descr="Schermata 2013-07-14 a 15.52.57.png">
            <a:extLst>
              <a:ext uri="{FF2B5EF4-FFF2-40B4-BE49-F238E27FC236}">
                <a16:creationId xmlns:a16="http://schemas.microsoft.com/office/drawing/2014/main" id="{84D27785-2CFD-C741-B4BF-FD358602BA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93800"/>
            <a:ext cx="5810250" cy="511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B48B6299-4036-AC43-86E3-2B6D192FF3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09800"/>
            <a:ext cx="8991600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Inverse di funzioni circolari</a:t>
            </a:r>
          </a:p>
        </p:txBody>
      </p:sp>
      <p:sp>
        <p:nvSpPr>
          <p:cNvPr id="23554" name="Slide Number Placeholder 8">
            <a:extLst>
              <a:ext uri="{FF2B5EF4-FFF2-40B4-BE49-F238E27FC236}">
                <a16:creationId xmlns:a16="http://schemas.microsoft.com/office/drawing/2014/main" id="{68B7A6CD-8A7B-FB41-9D44-882BF1F03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58177F-0B54-2346-9984-1259A640B9CC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400"/>
          </a:p>
        </p:txBody>
      </p:sp>
      <p:sp>
        <p:nvSpPr>
          <p:cNvPr id="23555" name="Footer Placeholder 9">
            <a:extLst>
              <a:ext uri="{FF2B5EF4-FFF2-40B4-BE49-F238E27FC236}">
                <a16:creationId xmlns:a16="http://schemas.microsoft.com/office/drawing/2014/main" id="{0F5ED553-14CB-E442-8C63-FD6D4F325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B2970B71-D82B-AE42-9F49-24F1D61D7B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088" y="392113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Invertire la funzione seno</a:t>
            </a:r>
            <a:endParaRPr lang="it-IT" altLang="it-IT" sz="4000" b="1" i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578" name="Slide Number Placeholder 8">
            <a:extLst>
              <a:ext uri="{FF2B5EF4-FFF2-40B4-BE49-F238E27FC236}">
                <a16:creationId xmlns:a16="http://schemas.microsoft.com/office/drawing/2014/main" id="{E1E8E0E7-BD7D-C04B-B62E-6A629853F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52B3A1-67E5-D74A-A400-DA0712FB4C99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400"/>
          </a:p>
        </p:txBody>
      </p:sp>
      <p:sp>
        <p:nvSpPr>
          <p:cNvPr id="24579" name="Footer Placeholder 9">
            <a:extLst>
              <a:ext uri="{FF2B5EF4-FFF2-40B4-BE49-F238E27FC236}">
                <a16:creationId xmlns:a16="http://schemas.microsoft.com/office/drawing/2014/main" id="{B1804785-31E7-9047-9CA9-4E900ED95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pic>
        <p:nvPicPr>
          <p:cNvPr id="24580" name="Picture 5" descr="Schermata 2013-07-19 a 12.00.32.png">
            <a:extLst>
              <a:ext uri="{FF2B5EF4-FFF2-40B4-BE49-F238E27FC236}">
                <a16:creationId xmlns:a16="http://schemas.microsoft.com/office/drawing/2014/main" id="{6EC6D6F0-DD44-9D43-8451-5B3B34C56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8650288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08873A14-9664-D546-A109-CB842A9AC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Invertire la funzione coseno</a:t>
            </a:r>
            <a:endParaRPr lang="it-IT" altLang="it-IT" sz="4000" b="1" i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2" name="Slide Number Placeholder 8">
            <a:extLst>
              <a:ext uri="{FF2B5EF4-FFF2-40B4-BE49-F238E27FC236}">
                <a16:creationId xmlns:a16="http://schemas.microsoft.com/office/drawing/2014/main" id="{0DB73B65-6446-A74A-A542-0C1942601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1B1E34-8085-984C-A261-0898874E0A69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400"/>
          </a:p>
        </p:txBody>
      </p:sp>
      <p:sp>
        <p:nvSpPr>
          <p:cNvPr id="25603" name="Footer Placeholder 9">
            <a:extLst>
              <a:ext uri="{FF2B5EF4-FFF2-40B4-BE49-F238E27FC236}">
                <a16:creationId xmlns:a16="http://schemas.microsoft.com/office/drawing/2014/main" id="{84BDE5E1-B3DE-EB48-83E1-0853C82A3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pic>
        <p:nvPicPr>
          <p:cNvPr id="25604" name="Picture 5" descr="Schermata 2013-07-19 a 12.00.51.png">
            <a:extLst>
              <a:ext uri="{FF2B5EF4-FFF2-40B4-BE49-F238E27FC236}">
                <a16:creationId xmlns:a16="http://schemas.microsoft.com/office/drawing/2014/main" id="{F07963C6-8338-6F41-AD71-DE42AA1BBB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8667750" cy="370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7191509B-9386-E649-A3E6-EC6612624B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Invertire la funzione tangente</a:t>
            </a:r>
            <a:endParaRPr lang="it-IT" altLang="it-IT" sz="4000" b="1" i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6626" name="Slide Number Placeholder 8">
            <a:extLst>
              <a:ext uri="{FF2B5EF4-FFF2-40B4-BE49-F238E27FC236}">
                <a16:creationId xmlns:a16="http://schemas.microsoft.com/office/drawing/2014/main" id="{85E6EB22-DFCE-3448-BFCE-984AB2C10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FD743D-30FB-964D-B28B-0104EFFC9985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400"/>
          </a:p>
        </p:txBody>
      </p:sp>
      <p:sp>
        <p:nvSpPr>
          <p:cNvPr id="26627" name="Footer Placeholder 9">
            <a:extLst>
              <a:ext uri="{FF2B5EF4-FFF2-40B4-BE49-F238E27FC236}">
                <a16:creationId xmlns:a16="http://schemas.microsoft.com/office/drawing/2014/main" id="{032D4718-324B-9D47-B18A-9D50B12F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AF5E55B-BA3E-8B40-9CB2-3E199F917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40768"/>
            <a:ext cx="8839200" cy="408111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E2579860-18E7-B349-BDE8-C782AFA31D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Ragionare sul procedimento per invertire una funzione</a:t>
            </a:r>
            <a:endParaRPr lang="it-IT" altLang="it-IT" sz="4000" b="1" i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7650" name="Slide Number Placeholder 8">
            <a:extLst>
              <a:ext uri="{FF2B5EF4-FFF2-40B4-BE49-F238E27FC236}">
                <a16:creationId xmlns:a16="http://schemas.microsoft.com/office/drawing/2014/main" id="{786CB114-8677-F84B-BD29-3D8D326B6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05F3A2-5D08-F647-A7A8-9019309BC9D7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400"/>
          </a:p>
        </p:txBody>
      </p:sp>
      <p:sp>
        <p:nvSpPr>
          <p:cNvPr id="27651" name="Footer Placeholder 9">
            <a:extLst>
              <a:ext uri="{FF2B5EF4-FFF2-40B4-BE49-F238E27FC236}">
                <a16:creationId xmlns:a16="http://schemas.microsoft.com/office/drawing/2014/main" id="{1352BE30-1C21-DE4D-8760-085077696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7652" name="TextBox 5">
            <a:extLst>
              <a:ext uri="{FF2B5EF4-FFF2-40B4-BE49-F238E27FC236}">
                <a16:creationId xmlns:a16="http://schemas.microsoft.com/office/drawing/2014/main" id="{422E924A-F590-3648-B79C-F97B25BD6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097088"/>
            <a:ext cx="8534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Per ragionare in modo efficace conviene prima di tutto richiamare alcuni punti essenziali sul ‘linguaggio delle funzioni’</a:t>
            </a:r>
            <a:endParaRPr lang="it-IT" alt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229303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2453DFF5-596F-4040-A886-17ADF949DE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10600" cy="609600"/>
          </a:xfrm>
        </p:spPr>
        <p:txBody>
          <a:bodyPr/>
          <a:lstStyle/>
          <a:p>
            <a:pPr eaLnBrk="1" hangingPunct="1"/>
            <a:r>
              <a:rPr lang="it-IT" altLang="it-IT" sz="28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Geometria analitica e linguaggio delle funzioni</a:t>
            </a:r>
          </a:p>
        </p:txBody>
      </p:sp>
      <p:sp>
        <p:nvSpPr>
          <p:cNvPr id="28674" name="Text Box 3">
            <a:extLst>
              <a:ext uri="{FF2B5EF4-FFF2-40B4-BE49-F238E27FC236}">
                <a16:creationId xmlns:a16="http://schemas.microsoft.com/office/drawing/2014/main" id="{5D39629B-005E-A449-B12E-91F2EAAA0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1792288"/>
            <a:ext cx="67167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8679" name="TextBox 16">
            <a:extLst>
              <a:ext uri="{FF2B5EF4-FFF2-40B4-BE49-F238E27FC236}">
                <a16:creationId xmlns:a16="http://schemas.microsoft.com/office/drawing/2014/main" id="{89B83EE0-67AB-1941-B073-22556877F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4858" y="679747"/>
            <a:ext cx="12618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cs typeface="Arial" panose="020B0604020202020204" pitchFamily="34" charset="0"/>
              </a:rPr>
              <a:t>Grafico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5D537B6B-EE95-7942-B4CE-C95181181665}"/>
              </a:ext>
            </a:extLst>
          </p:cNvPr>
          <p:cNvGrpSpPr/>
          <p:nvPr/>
        </p:nvGrpSpPr>
        <p:grpSpPr>
          <a:xfrm>
            <a:off x="229660" y="1187355"/>
            <a:ext cx="8800040" cy="4831251"/>
            <a:chOff x="229660" y="1187355"/>
            <a:chExt cx="8800040" cy="4831251"/>
          </a:xfrm>
        </p:grpSpPr>
        <p:sp>
          <p:nvSpPr>
            <p:cNvPr id="28675" name="TextBox 9">
              <a:extLst>
                <a:ext uri="{FF2B5EF4-FFF2-40B4-BE49-F238E27FC236}">
                  <a16:creationId xmlns:a16="http://schemas.microsoft.com/office/drawing/2014/main" id="{214B4934-C78B-2144-81A9-4AC3123F47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816" y="1356633"/>
              <a:ext cx="27432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200" b="1" dirty="0">
                  <a:solidFill>
                    <a:srgbClr val="000000"/>
                  </a:solidFill>
                  <a:cs typeface="Arial" panose="020B0604020202020204" pitchFamily="34" charset="0"/>
                </a:rPr>
                <a:t>Descrizione con la geometria</a:t>
              </a:r>
              <a:r>
                <a:rPr lang="it-IT" altLang="it-IT" sz="2200" b="1" dirty="0">
                  <a:solidFill>
                    <a:srgbClr val="FF0000"/>
                  </a:solidFill>
                  <a:cs typeface="Arial" panose="020B0604020202020204" pitchFamily="34" charset="0"/>
                </a:rPr>
                <a:t> </a:t>
              </a:r>
              <a:r>
                <a:rPr lang="it-IT" altLang="it-IT" sz="2200" b="1" dirty="0">
                  <a:solidFill>
                    <a:srgbClr val="000000"/>
                  </a:solidFill>
                  <a:cs typeface="Arial" panose="020B0604020202020204" pitchFamily="34" charset="0"/>
                </a:rPr>
                <a:t>analitica</a:t>
              </a:r>
            </a:p>
          </p:txBody>
        </p:sp>
        <p:sp>
          <p:nvSpPr>
            <p:cNvPr id="28676" name="Rectangle 15">
              <a:extLst>
                <a:ext uri="{FF2B5EF4-FFF2-40B4-BE49-F238E27FC236}">
                  <a16:creationId xmlns:a16="http://schemas.microsoft.com/office/drawing/2014/main" id="{6F415DA2-272C-BC44-99DA-6DACA8A51D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" y="2236788"/>
              <a:ext cx="1447800" cy="8617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200" b="1" dirty="0">
                  <a:solidFill>
                    <a:srgbClr val="0000FF"/>
                  </a:solidFill>
                  <a:cs typeface="Arial" panose="020B0604020202020204" pitchFamily="34" charset="0"/>
                </a:rPr>
                <a:t>Formula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i="1" dirty="0">
                  <a:solidFill>
                    <a:srgbClr val="0000FF"/>
                  </a:solidFill>
                  <a:latin typeface="Arial Black" panose="020B0604020202020204" pitchFamily="34" charset="0"/>
                </a:rPr>
                <a:t>  </a:t>
              </a:r>
              <a:r>
                <a:rPr lang="it-IT" altLang="it-IT" sz="2800" b="1" i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 = x</a:t>
              </a:r>
              <a:r>
                <a:rPr lang="it-IT" altLang="it-IT" sz="2800" b="1" baseline="30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8677" name="TextBox 18">
              <a:extLst>
                <a:ext uri="{FF2B5EF4-FFF2-40B4-BE49-F238E27FC236}">
                  <a16:creationId xmlns:a16="http://schemas.microsoft.com/office/drawing/2014/main" id="{BC7F0801-CD68-2E42-8482-8209F3A3CA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660" y="4018058"/>
              <a:ext cx="8534400" cy="2000548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i="1" dirty="0">
                  <a:solidFill>
                    <a:srgbClr val="0000FF"/>
                  </a:solidFill>
                </a:rPr>
                <a:t>Si considerano sottintesi:</a:t>
              </a:r>
            </a:p>
            <a:p>
              <a:pPr marL="1247775" indent="-1195388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i="1" dirty="0">
                  <a:solidFill>
                    <a:srgbClr val="0000FF"/>
                  </a:solidFill>
                </a:rPr>
                <a:t>Dominio:  l’insieme di tutti i numeri reali che, sostituiti ad </a:t>
              </a:r>
              <a:r>
                <a:rPr lang="it-IT" altLang="it-IT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000" b="1" i="1" dirty="0">
                  <a:solidFill>
                    <a:srgbClr val="0000FF"/>
                  </a:solidFill>
                </a:rPr>
                <a:t> nella formula, producono un numero reale </a:t>
              </a:r>
              <a:r>
                <a:rPr lang="it-IT" altLang="it-IT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it-IT" altLang="it-IT" sz="2000" b="1" i="1" dirty="0">
                  <a:solidFill>
                    <a:srgbClr val="0000FF"/>
                  </a:solidFill>
                </a:rPr>
                <a:t>.</a:t>
              </a:r>
            </a:p>
            <a:p>
              <a:pPr marL="1247775" indent="-1195388" eaLnBrk="1" hangingPunct="1">
                <a:spcBef>
                  <a:spcPct val="0"/>
                </a:spcBef>
                <a:buFontTx/>
                <a:buNone/>
              </a:pPr>
              <a:endParaRPr lang="it-IT" altLang="it-IT" sz="800" b="1" i="1" dirty="0">
                <a:solidFill>
                  <a:srgbClr val="0000FF"/>
                </a:solidFill>
              </a:endParaRPr>
            </a:p>
            <a:p>
              <a:pPr marL="1428750" indent="-1419225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i="1" dirty="0">
                  <a:solidFill>
                    <a:srgbClr val="0000FF"/>
                  </a:solidFill>
                </a:rPr>
                <a:t>Codominio: l’insieme di tutti i numeri reali </a:t>
              </a:r>
              <a:r>
                <a:rPr lang="it-IT" altLang="it-IT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it-IT" altLang="it-IT" sz="2000" b="1" i="1" dirty="0">
                  <a:solidFill>
                    <a:srgbClr val="0000FF"/>
                  </a:solidFill>
                </a:rPr>
                <a:t> che si possono ottenere con la formula, applicata ad almeno una </a:t>
              </a:r>
              <a:r>
                <a:rPr lang="it-IT" altLang="it-IT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000" b="1" i="1" dirty="0">
                  <a:solidFill>
                    <a:srgbClr val="0000FF"/>
                  </a:solidFill>
                </a:rPr>
                <a:t> del dominio.</a:t>
              </a:r>
            </a:p>
          </p:txBody>
        </p:sp>
        <p:sp>
          <p:nvSpPr>
            <p:cNvPr id="28680" name="TextBox 18">
              <a:extLst>
                <a:ext uri="{FF2B5EF4-FFF2-40B4-BE49-F238E27FC236}">
                  <a16:creationId xmlns:a16="http://schemas.microsoft.com/office/drawing/2014/main" id="{5FD43ED1-D1C0-714C-822D-831FAA129A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10300" y="1187355"/>
              <a:ext cx="2819400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200" b="1" dirty="0">
                  <a:solidFill>
                    <a:srgbClr val="000000"/>
                  </a:solidFill>
                  <a:cs typeface="Arial" panose="020B0604020202020204" pitchFamily="34" charset="0"/>
                </a:rPr>
                <a:t>Descrizione con la più recente nozione di funzione</a:t>
              </a:r>
            </a:p>
          </p:txBody>
        </p:sp>
        <p:sp>
          <p:nvSpPr>
            <p:cNvPr id="28681" name="Rectangle 21">
              <a:extLst>
                <a:ext uri="{FF2B5EF4-FFF2-40B4-BE49-F238E27FC236}">
                  <a16:creationId xmlns:a16="http://schemas.microsoft.com/office/drawing/2014/main" id="{51E0E8A3-8929-4A48-9586-954BF26010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1750" y="2295351"/>
              <a:ext cx="2139950" cy="12003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200" b="1" dirty="0">
                  <a:solidFill>
                    <a:srgbClr val="FF0000"/>
                  </a:solidFill>
                  <a:cs typeface="Arial" panose="020B0604020202020204" pitchFamily="34" charset="0"/>
                </a:rPr>
                <a:t>Dominio: </a:t>
              </a:r>
              <a:r>
                <a:rPr lang="it-IT" altLang="it-IT" sz="2200" b="1" dirty="0" err="1">
                  <a:solidFill>
                    <a:srgbClr val="FF0000"/>
                  </a:solidFill>
                  <a:cs typeface="Arial" panose="020B0604020202020204" pitchFamily="34" charset="0"/>
                </a:rPr>
                <a:t>R</a:t>
              </a:r>
              <a:endParaRPr lang="it-IT" altLang="it-IT" sz="2200" b="1" dirty="0">
                <a:solidFill>
                  <a:srgbClr val="FF0000"/>
                </a:solidFill>
                <a:cs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200" b="1" dirty="0">
                  <a:solidFill>
                    <a:srgbClr val="008000"/>
                  </a:solidFill>
                  <a:cs typeface="Arial" panose="020B0604020202020204" pitchFamily="34" charset="0"/>
                </a:rPr>
                <a:t>Codominio </a:t>
              </a:r>
              <a:r>
                <a:rPr lang="it-IT" altLang="it-IT" sz="2200" b="1" dirty="0" err="1">
                  <a:solidFill>
                    <a:srgbClr val="008000"/>
                  </a:solidFill>
                  <a:cs typeface="Arial" panose="020B0604020202020204" pitchFamily="34" charset="0"/>
                </a:rPr>
                <a:t>R</a:t>
              </a:r>
              <a:r>
                <a:rPr lang="it-IT" altLang="it-IT" sz="2200" b="1" baseline="30000" dirty="0">
                  <a:solidFill>
                    <a:srgbClr val="008000"/>
                  </a:solidFill>
                  <a:cs typeface="Arial" panose="020B0604020202020204" pitchFamily="34" charset="0"/>
                </a:rPr>
                <a:t>+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i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y = x</a:t>
              </a:r>
              <a:r>
                <a:rPr lang="it-IT" altLang="it-IT" sz="2800" b="1" baseline="30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it-IT" altLang="it-IT" sz="2800" b="1" i="1" baseline="30000" dirty="0">
                <a:solidFill>
                  <a:srgbClr val="0000FF"/>
                </a:solidFill>
                <a:latin typeface="Arial Black" panose="020B0604020202020204" pitchFamily="34" charset="0"/>
              </a:endParaRP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D2F09F6-53A8-4F45-8C19-D995F729AB6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1620385" y="3084140"/>
              <a:ext cx="741815" cy="900992"/>
            </a:xfrm>
            <a:prstGeom prst="straightConnector1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8683" name="Picture 28" descr="Schermata 2013-07-23 a 09.44.20.png">
              <a:extLst>
                <a:ext uri="{FF2B5EF4-FFF2-40B4-BE49-F238E27FC236}">
                  <a16:creationId xmlns:a16="http://schemas.microsoft.com/office/drawing/2014/main" id="{D7787D46-2453-6847-A98D-57841F51A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1219200"/>
              <a:ext cx="2743200" cy="219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684" name="Segnaposto piè di pagina 1">
            <a:extLst>
              <a:ext uri="{FF2B5EF4-FFF2-40B4-BE49-F238E27FC236}">
                <a16:creationId xmlns:a16="http://schemas.microsoft.com/office/drawing/2014/main" id="{F3FAFBC3-2417-0E40-B3AB-D9B978295A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-180528" y="6461852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it-IT" altLang="it-IT"/>
              <a:t>Daniela Valenti, 2023</a:t>
            </a:r>
            <a:endParaRPr lang="it-IT" altLang="it-IT" dirty="0"/>
          </a:p>
        </p:txBody>
      </p:sp>
      <p:sp>
        <p:nvSpPr>
          <p:cNvPr id="28685" name="Segnaposto numero diapositiva 2">
            <a:extLst>
              <a:ext uri="{FF2B5EF4-FFF2-40B4-BE49-F238E27FC236}">
                <a16:creationId xmlns:a16="http://schemas.microsoft.com/office/drawing/2014/main" id="{BE7B2657-4380-8443-86F0-2B21619495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D91D297-0608-E44D-A8B8-32F9778C3548}" type="slidenum">
              <a:rPr lang="it-IT" altLang="it-IT" smtClean="0"/>
              <a:pPr/>
              <a:t>11</a:t>
            </a:fld>
            <a:endParaRPr lang="it-IT" altLang="it-I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03A9C494-D901-FB4A-8C71-C2BA4561B4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888" y="794973"/>
            <a:ext cx="8388424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Procedimento per invertire una funzione</a:t>
            </a:r>
            <a:endParaRPr lang="it-IT" altLang="it-IT" sz="4000" b="1" i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698" name="Slide Number Placeholder 8">
            <a:extLst>
              <a:ext uri="{FF2B5EF4-FFF2-40B4-BE49-F238E27FC236}">
                <a16:creationId xmlns:a16="http://schemas.microsoft.com/office/drawing/2014/main" id="{3101321E-2C60-2C47-93F8-9A85531A3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33ADCB-8442-3142-A3FD-DF18E8A15FB0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400"/>
          </a:p>
        </p:txBody>
      </p:sp>
      <p:sp>
        <p:nvSpPr>
          <p:cNvPr id="29699" name="Footer Placeholder 9">
            <a:extLst>
              <a:ext uri="{FF2B5EF4-FFF2-40B4-BE49-F238E27FC236}">
                <a16:creationId xmlns:a16="http://schemas.microsoft.com/office/drawing/2014/main" id="{EF397006-C6E7-4740-B8EA-3D8DD35A8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9700" name="TextBox 5">
            <a:extLst>
              <a:ext uri="{FF2B5EF4-FFF2-40B4-BE49-F238E27FC236}">
                <a16:creationId xmlns:a16="http://schemas.microsoft.com/office/drawing/2014/main" id="{31E722A9-81C6-D441-A296-77B39C035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2514600"/>
            <a:ext cx="792088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Riflettiamo sui procedimenti seguiti per delineare un </a:t>
            </a:r>
            <a:r>
              <a:rPr lang="it-IT" altLang="it-IT" b="1"/>
              <a:t>procedimento generale</a:t>
            </a:r>
            <a:endParaRPr lang="it-IT" altLang="it-IT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827097DF-8672-174F-BA4B-A1A45D03C2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154782"/>
            <a:ext cx="5832648" cy="685800"/>
          </a:xfrm>
        </p:spPr>
        <p:txBody>
          <a:bodyPr/>
          <a:lstStyle/>
          <a:p>
            <a:pPr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Esponenziale e logaritmo</a:t>
            </a:r>
          </a:p>
        </p:txBody>
      </p:sp>
      <p:sp>
        <p:nvSpPr>
          <p:cNvPr id="30722" name="TextBox 19">
            <a:extLst>
              <a:ext uri="{FF2B5EF4-FFF2-40B4-BE49-F238E27FC236}">
                <a16:creationId xmlns:a16="http://schemas.microsoft.com/office/drawing/2014/main" id="{F12400FD-73E6-E849-AB1A-F1A8BCBA2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114800"/>
            <a:ext cx="3962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00FF"/>
                </a:solidFill>
              </a:rPr>
              <a:t>Dominio sottinteso: </a:t>
            </a:r>
            <a:r>
              <a:rPr lang="it-IT" altLang="it-IT" sz="2400" b="1" i="1" dirty="0" err="1">
                <a:solidFill>
                  <a:srgbClr val="0000FF"/>
                </a:solidFill>
              </a:rPr>
              <a:t>R</a:t>
            </a:r>
            <a:endParaRPr lang="it-IT" altLang="it-IT" sz="2400" b="1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00FF"/>
                </a:solidFill>
              </a:rPr>
              <a:t>Codominio sottinteso: </a:t>
            </a:r>
            <a:r>
              <a:rPr lang="it-IT" altLang="it-IT" sz="2400" b="1" dirty="0" err="1">
                <a:solidFill>
                  <a:srgbClr val="0000FF"/>
                </a:solidFill>
              </a:rPr>
              <a:t>R</a:t>
            </a:r>
            <a:r>
              <a:rPr lang="it-IT" altLang="it-IT" sz="2400" b="1" baseline="30000" dirty="0">
                <a:solidFill>
                  <a:srgbClr val="0000FF"/>
                </a:solidFill>
              </a:rPr>
              <a:t>+</a:t>
            </a:r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AB775F2F-4B65-B04F-8652-947D50A58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1676399"/>
            <a:ext cx="2133600" cy="881063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sp>
        <p:nvSpPr>
          <p:cNvPr id="30725" name="Footer Placeholder 84">
            <a:extLst>
              <a:ext uri="{FF2B5EF4-FFF2-40B4-BE49-F238E27FC236}">
                <a16:creationId xmlns:a16="http://schemas.microsoft.com/office/drawing/2014/main" id="{20E006B1-91CE-9E40-95E6-A3AA70F45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000" y="638175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0726" name="Slide Number Placeholder 87">
            <a:extLst>
              <a:ext uri="{FF2B5EF4-FFF2-40B4-BE49-F238E27FC236}">
                <a16:creationId xmlns:a16="http://schemas.microsoft.com/office/drawing/2014/main" id="{FE1A56D0-3241-BE4D-8057-6F05C7C93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FE1B61-1DA9-6B48-B585-C0AA1B79AD3A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400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B4718F29-0EC6-E44A-B12D-25783337A5B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48000" y="2809082"/>
            <a:ext cx="2362200" cy="812800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it-IT" altLang="it-IT" sz="1800" b="1" dirty="0"/>
              <a:t>Scambio </a:t>
            </a:r>
            <a:r>
              <a:rPr lang="it-IT" altLang="it-IT" sz="1800" b="1" i="1" dirty="0"/>
              <a:t>x</a:t>
            </a:r>
            <a:r>
              <a:rPr lang="it-IT" altLang="it-IT" sz="1800" b="1" dirty="0"/>
              <a:t> con </a:t>
            </a:r>
            <a:r>
              <a:rPr lang="it-IT" altLang="it-IT" sz="1800" b="1" i="1" dirty="0"/>
              <a:t>y</a:t>
            </a:r>
          </a:p>
        </p:txBody>
      </p:sp>
      <p:sp>
        <p:nvSpPr>
          <p:cNvPr id="30728" name="TextBox 19">
            <a:extLst>
              <a:ext uri="{FF2B5EF4-FFF2-40B4-BE49-F238E27FC236}">
                <a16:creationId xmlns:a16="http://schemas.microsoft.com/office/drawing/2014/main" id="{D14687C1-7486-D346-B506-BD06D295C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114800"/>
            <a:ext cx="2362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FF0000"/>
                </a:solidFill>
              </a:rPr>
              <a:t>Dominio: </a:t>
            </a:r>
            <a:r>
              <a:rPr lang="it-IT" altLang="it-IT" sz="2400" b="1" i="1">
                <a:solidFill>
                  <a:srgbClr val="FF0000"/>
                </a:solidFill>
              </a:rPr>
              <a:t>R</a:t>
            </a:r>
            <a:r>
              <a:rPr lang="it-IT" altLang="it-IT" sz="2400" b="1" baseline="30000">
                <a:solidFill>
                  <a:srgbClr val="FF0000"/>
                </a:solidFill>
              </a:rPr>
              <a:t>+</a:t>
            </a:r>
            <a:endParaRPr lang="it-IT" altLang="it-IT" sz="2400" b="1" i="1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FF0000"/>
                </a:solidFill>
              </a:rPr>
              <a:t>Codominio: R</a:t>
            </a:r>
            <a:endParaRPr lang="it-IT" altLang="it-IT" sz="2400" b="1" baseline="30000">
              <a:solidFill>
                <a:srgbClr val="FF0000"/>
              </a:solidFill>
            </a:endParaRPr>
          </a:p>
        </p:txBody>
      </p:sp>
      <p:pic>
        <p:nvPicPr>
          <p:cNvPr id="30729" name="Picture 19" descr="Schermata 2013-07-09 a 16.32.58.png">
            <a:extLst>
              <a:ext uri="{FF2B5EF4-FFF2-40B4-BE49-F238E27FC236}">
                <a16:creationId xmlns:a16="http://schemas.microsoft.com/office/drawing/2014/main" id="{68562FF6-5C6B-3540-A71F-E0BA43EC14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98525"/>
            <a:ext cx="2509838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Picture 20" descr="::::::::Schermata 2013-07-09 a 17.00.00.png">
            <a:extLst>
              <a:ext uri="{FF2B5EF4-FFF2-40B4-BE49-F238E27FC236}">
                <a16:creationId xmlns:a16="http://schemas.microsoft.com/office/drawing/2014/main" id="{FC31E8C5-DD6D-6C45-B3FE-46F32F38A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265238"/>
            <a:ext cx="3302000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10FBF73-5312-5E4E-A8CA-5DB50E75C9C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657600" y="4343400"/>
            <a:ext cx="2667000" cy="381000"/>
          </a:xfrm>
          <a:prstGeom prst="straightConnector1">
            <a:avLst/>
          </a:prstGeom>
          <a:noFill/>
          <a:ln w="25400">
            <a:solidFill>
              <a:schemeClr val="bg2">
                <a:alpha val="96861"/>
              </a:schemeClr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ED572EE-8C70-AA4A-A04F-9E8A2502B2A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191000" y="4343400"/>
            <a:ext cx="2133600" cy="381000"/>
          </a:xfrm>
          <a:prstGeom prst="straightConnector1">
            <a:avLst/>
          </a:prstGeom>
          <a:noFill/>
          <a:ln w="25400">
            <a:solidFill>
              <a:schemeClr val="bg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3" name="TextBox 25">
            <a:extLst>
              <a:ext uri="{FF2B5EF4-FFF2-40B4-BE49-F238E27FC236}">
                <a16:creationId xmlns:a16="http://schemas.microsoft.com/office/drawing/2014/main" id="{A01FFD69-E7D9-F84D-B3E5-4FCF0FA81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207000"/>
            <a:ext cx="8270875" cy="1077913"/>
          </a:xfrm>
          <a:prstGeom prst="rect">
            <a:avLst/>
          </a:prstGeom>
          <a:solidFill>
            <a:srgbClr val="FEFFEA"/>
          </a:solidFill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>
                <a:latin typeface="Chalkboard" panose="03050602040202020205" pitchFamily="66" charset="77"/>
              </a:rPr>
              <a:t>Sono una l’inversa dell’altra le funzioni definite dalle formule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= 2</a:t>
            </a:r>
            <a:r>
              <a:rPr lang="it-IT" altLang="it-IT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latin typeface="Chalkboard" panose="03050602040202020205" pitchFamily="66" charset="77"/>
                <a:cs typeface="Times New Roman" panose="02020603050405020304" pitchFamily="18" charset="0"/>
              </a:rPr>
              <a:t>e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= log</a:t>
            </a:r>
            <a:r>
              <a:rPr lang="it-IT" altLang="it-IT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>
                <a:latin typeface="Chalkboard" panose="03050602040202020205" pitchFamily="66" charset="77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0723" name="TextBox 21">
            <a:extLst>
              <a:ext uri="{FF2B5EF4-FFF2-40B4-BE49-F238E27FC236}">
                <a16:creationId xmlns:a16="http://schemas.microsoft.com/office/drawing/2014/main" id="{23745EAD-0559-4849-ADF2-F2E1AC378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905000"/>
            <a:ext cx="213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/>
              <a:t>Scambio </a:t>
            </a:r>
            <a:r>
              <a:rPr lang="it-IT" altLang="it-IT" sz="1800" b="1" i="1" dirty="0"/>
              <a:t>x</a:t>
            </a:r>
            <a:r>
              <a:rPr lang="it-IT" altLang="it-IT" sz="1800" b="1" dirty="0"/>
              <a:t> con </a:t>
            </a:r>
            <a:r>
              <a:rPr lang="it-IT" altLang="it-IT" sz="1800" b="1" i="1" dirty="0"/>
              <a:t>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4E582DCB-D4C3-0146-B425-840E501202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Funzione invertibile</a:t>
            </a:r>
            <a:endParaRPr lang="it-IT" altLang="it-IT" sz="4000" b="1" i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1746" name="Slide Number Placeholder 8">
            <a:extLst>
              <a:ext uri="{FF2B5EF4-FFF2-40B4-BE49-F238E27FC236}">
                <a16:creationId xmlns:a16="http://schemas.microsoft.com/office/drawing/2014/main" id="{CE110C74-322A-3541-AA84-4D4ECB3C2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EFB5B2-6F33-CB40-9F37-90C1F4FB4068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400"/>
          </a:p>
        </p:txBody>
      </p:sp>
      <p:sp>
        <p:nvSpPr>
          <p:cNvPr id="31747" name="Footer Placeholder 9">
            <a:extLst>
              <a:ext uri="{FF2B5EF4-FFF2-40B4-BE49-F238E27FC236}">
                <a16:creationId xmlns:a16="http://schemas.microsoft.com/office/drawing/2014/main" id="{ABE5B2E4-E4A0-084B-AE29-F2134158A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1748" name="TextBox 5">
            <a:extLst>
              <a:ext uri="{FF2B5EF4-FFF2-40B4-BE49-F238E27FC236}">
                <a16:creationId xmlns:a16="http://schemas.microsoft.com/office/drawing/2014/main" id="{ADCA1F4E-8E99-C84A-B72D-85D87DFF1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629135"/>
            <a:ext cx="88392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 dirty="0"/>
              <a:t>è una funzione ‘facile da invertire’, o meglio </a:t>
            </a:r>
            <a:r>
              <a:rPr lang="it-IT" altLang="it-IT" sz="2800" b="1" i="1" dirty="0">
                <a:solidFill>
                  <a:srgbClr val="FF0000"/>
                </a:solidFill>
              </a:rPr>
              <a:t>invertibile</a:t>
            </a:r>
            <a:r>
              <a:rPr lang="it-IT" altLang="it-IT" sz="2800" b="1" dirty="0"/>
              <a:t>: per avere il grafico della funzione inversa basta disegnare la curva simmetrica rispetto alla bisettrice </a:t>
            </a:r>
            <a:r>
              <a:rPr lang="it-IT" altLang="it-IT" sz="2800" b="1" i="1" dirty="0"/>
              <a:t>b</a:t>
            </a:r>
            <a:r>
              <a:rPr lang="it-IT" altLang="it-IT" sz="2800" b="1" dirty="0"/>
              <a:t> del I e III quadrante.  </a:t>
            </a:r>
          </a:p>
        </p:txBody>
      </p:sp>
      <p:sp>
        <p:nvSpPr>
          <p:cNvPr id="31749" name="Rectangle 6">
            <a:extLst>
              <a:ext uri="{FF2B5EF4-FFF2-40B4-BE49-F238E27FC236}">
                <a16:creationId xmlns:a16="http://schemas.microsoft.com/office/drawing/2014/main" id="{606DA8A9-B84C-344D-9512-E22629680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636912"/>
            <a:ext cx="45720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C’è un criterio per riconoscere altre funzioni invertibili?</a:t>
            </a:r>
          </a:p>
        </p:txBody>
      </p:sp>
      <p:pic>
        <p:nvPicPr>
          <p:cNvPr id="31750" name="Picture 7" descr="Schermata 2013-07-24 a 09.19.39.png">
            <a:extLst>
              <a:ext uri="{FF2B5EF4-FFF2-40B4-BE49-F238E27FC236}">
                <a16:creationId xmlns:a16="http://schemas.microsoft.com/office/drawing/2014/main" id="{351E101F-37BA-1C42-A712-E5CB8DA8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0300"/>
            <a:ext cx="37973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E80F18BE-DE8E-C243-9018-93CC1B08C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28702"/>
            <a:ext cx="9144000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Una proprietà della funzione esponenziale</a:t>
            </a:r>
            <a:endParaRPr lang="it-IT" altLang="it-IT" sz="4000" b="1" i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2770" name="Slide Number Placeholder 8">
            <a:extLst>
              <a:ext uri="{FF2B5EF4-FFF2-40B4-BE49-F238E27FC236}">
                <a16:creationId xmlns:a16="http://schemas.microsoft.com/office/drawing/2014/main" id="{897E8F58-2A9A-7C43-B62D-2F98CEB8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90D0AC-1F1D-704F-AB3B-52842F2844AA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400"/>
          </a:p>
        </p:txBody>
      </p:sp>
      <p:sp>
        <p:nvSpPr>
          <p:cNvPr id="32771" name="Footer Placeholder 9">
            <a:extLst>
              <a:ext uri="{FF2B5EF4-FFF2-40B4-BE49-F238E27FC236}">
                <a16:creationId xmlns:a16="http://schemas.microsoft.com/office/drawing/2014/main" id="{B8C5D5DE-2718-8549-A393-0C809124C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1907704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32772" name="TextBox 5">
            <a:extLst>
              <a:ext uri="{FF2B5EF4-FFF2-40B4-BE49-F238E27FC236}">
                <a16:creationId xmlns:a16="http://schemas.microsoft.com/office/drawing/2014/main" id="{5370521F-F688-A548-9CA4-41E11E053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780534"/>
            <a:ext cx="8730271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600" b="1" dirty="0">
                <a:solidFill>
                  <a:srgbClr val="055EF0"/>
                </a:solidFill>
              </a:rPr>
              <a:t>Osservo il grafico di</a:t>
            </a:r>
            <a:r>
              <a:rPr lang="it-IT" altLang="it-IT" sz="2800" b="1" dirty="0">
                <a:solidFill>
                  <a:srgbClr val="055EF0"/>
                </a:solidFill>
              </a:rPr>
              <a:t> </a:t>
            </a:r>
            <a:r>
              <a:rPr lang="it-IT" altLang="it-IT" sz="3000" b="1" i="1" dirty="0">
                <a:solidFill>
                  <a:srgbClr val="055E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it-IT" altLang="it-IT" sz="3000" b="1" dirty="0">
                <a:solidFill>
                  <a:srgbClr val="055E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000" b="1" i="1" baseline="30000" dirty="0">
                <a:solidFill>
                  <a:srgbClr val="055E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it-IT" altLang="it-IT" sz="800" b="1" i="1" dirty="0">
              <a:solidFill>
                <a:srgbClr val="055E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it-IT" altLang="it-IT" sz="2400" b="1" dirty="0"/>
              <a:t>Come in tutte le funzioni, ad ogni </a:t>
            </a:r>
            <a:r>
              <a:rPr lang="it-IT" alt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it-IT" altLang="it-IT" sz="2400" b="1" dirty="0"/>
              <a:t>corrisponde una sola </a:t>
            </a:r>
            <a:r>
              <a:rPr lang="it-IT" alt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400" b="1" dirty="0"/>
              <a:t>. Ma per </a:t>
            </a:r>
            <a:r>
              <a:rPr lang="it-IT" altLang="it-IT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it-IT" altLang="it-I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6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b="1" dirty="0"/>
              <a:t>questa proprietà vale anche se scambio </a:t>
            </a:r>
            <a:r>
              <a:rPr lang="it-IT" alt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400" b="1" dirty="0"/>
              <a:t> con </a:t>
            </a:r>
            <a:r>
              <a:rPr lang="it-IT" alt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400" b="1" dirty="0"/>
              <a:t>: ogni </a:t>
            </a:r>
            <a:r>
              <a:rPr lang="it-IT" alt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400" b="1" dirty="0"/>
              <a:t> proviene da una sola </a:t>
            </a:r>
            <a:r>
              <a:rPr lang="it-IT" alt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400" b="1" dirty="0"/>
              <a:t>.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4ED3D869-1F6A-474E-9073-AD0CD0E1C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556" y="2488223"/>
            <a:ext cx="7992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 dirty="0">
                <a:solidFill>
                  <a:srgbClr val="FF0000"/>
                </a:solidFill>
              </a:rPr>
              <a:t>La funzione è biunivoca.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57FEC05-664C-6341-AF62-B9F8B4D5B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681" y="3127326"/>
            <a:ext cx="5406245" cy="327651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E80F18BE-DE8E-C243-9018-93CC1B08C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560" y="240744"/>
            <a:ext cx="7921490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Riconoscere una funzione invertibile</a:t>
            </a:r>
            <a:endParaRPr lang="it-IT" altLang="it-IT" sz="4000" b="1" i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2770" name="Slide Number Placeholder 8">
            <a:extLst>
              <a:ext uri="{FF2B5EF4-FFF2-40B4-BE49-F238E27FC236}">
                <a16:creationId xmlns:a16="http://schemas.microsoft.com/office/drawing/2014/main" id="{897E8F58-2A9A-7C43-B62D-2F98CEB8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90D0AC-1F1D-704F-AB3B-52842F2844AA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400"/>
          </a:p>
        </p:txBody>
      </p:sp>
      <p:sp>
        <p:nvSpPr>
          <p:cNvPr id="32771" name="Footer Placeholder 9">
            <a:extLst>
              <a:ext uri="{FF2B5EF4-FFF2-40B4-BE49-F238E27FC236}">
                <a16:creationId xmlns:a16="http://schemas.microsoft.com/office/drawing/2014/main" id="{B8C5D5DE-2718-8549-A393-0C809124C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2775" name="TextBox 7">
            <a:extLst>
              <a:ext uri="{FF2B5EF4-FFF2-40B4-BE49-F238E27FC236}">
                <a16:creationId xmlns:a16="http://schemas.microsoft.com/office/drawing/2014/main" id="{2F77FAE0-161E-8348-96A8-105DBB56A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225" y="5720250"/>
            <a:ext cx="7947025" cy="523875"/>
          </a:xfrm>
          <a:prstGeom prst="rect">
            <a:avLst/>
          </a:prstGeom>
          <a:solidFill>
            <a:srgbClr val="FEFFEA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Una funzione è invertibile solo se è biunivoca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D5FCAE2-0C8E-B941-A915-D3F48582E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34" y="1886925"/>
            <a:ext cx="3200400" cy="36957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7D0C829F-374E-834E-B364-08D1FF3AD9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73"/>
          <a:stretch/>
        </p:blipFill>
        <p:spPr>
          <a:xfrm>
            <a:off x="4484259" y="2556143"/>
            <a:ext cx="3602142" cy="3026482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80D85AB0-0C97-D84B-91DA-369A0E0A8A11}"/>
              </a:ext>
            </a:extLst>
          </p:cNvPr>
          <p:cNvSpPr txBox="1"/>
          <p:nvPr/>
        </p:nvSpPr>
        <p:spPr>
          <a:xfrm>
            <a:off x="987493" y="1331453"/>
            <a:ext cx="2413081" cy="430887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rgbClr val="055EF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Funzione biunivoca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09C63D5-81B2-8440-8E29-B0949D12E8BD}"/>
              </a:ext>
            </a:extLst>
          </p:cNvPr>
          <p:cNvSpPr txBox="1"/>
          <p:nvPr/>
        </p:nvSpPr>
        <p:spPr>
          <a:xfrm>
            <a:off x="4254244" y="1365697"/>
            <a:ext cx="4062172" cy="1107996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r>
              <a:rPr lang="it-IT" sz="2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Con la simmetria rispetto alla bisettrice b di I e III quadrante trovo il grafico di una sola funzione.</a:t>
            </a:r>
          </a:p>
        </p:txBody>
      </p:sp>
    </p:spTree>
    <p:extLst>
      <p:ext uri="{BB962C8B-B14F-4D97-AF65-F5344CB8AC3E}">
        <p14:creationId xmlns:p14="http://schemas.microsoft.com/office/powerpoint/2010/main" val="1086633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:a16="http://schemas.microsoft.com/office/drawing/2014/main" id="{B92C53E3-E1FC-9C40-A650-3062915882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66528" y="980728"/>
            <a:ext cx="5544616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Attenzione alle funzioni che non sono biunivoche</a:t>
            </a:r>
            <a:endParaRPr lang="it-IT" altLang="it-IT" sz="4000" b="1" i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3794" name="Slide Number Placeholder 8">
            <a:extLst>
              <a:ext uri="{FF2B5EF4-FFF2-40B4-BE49-F238E27FC236}">
                <a16:creationId xmlns:a16="http://schemas.microsoft.com/office/drawing/2014/main" id="{BB8DAFDC-B983-C447-8695-1153BAA61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26EF52-021E-F042-9BEA-0E1203BA4941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400"/>
          </a:p>
        </p:txBody>
      </p:sp>
      <p:sp>
        <p:nvSpPr>
          <p:cNvPr id="33795" name="Footer Placeholder 9">
            <a:extLst>
              <a:ext uri="{FF2B5EF4-FFF2-40B4-BE49-F238E27FC236}">
                <a16:creationId xmlns:a16="http://schemas.microsoft.com/office/drawing/2014/main" id="{094FDE30-A3FC-A54B-A92D-8091B5307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3796" name="TextBox 5">
            <a:extLst>
              <a:ext uri="{FF2B5EF4-FFF2-40B4-BE49-F238E27FC236}">
                <a16:creationId xmlns:a16="http://schemas.microsoft.com/office/drawing/2014/main" id="{48A79D6C-6F79-9146-B780-C36097F3D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92896"/>
            <a:ext cx="80584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Ma ho trovato anche altre situazioni, che hanno bisogno di particolare attenzione.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89B53974-4996-E040-8487-F0E4F209D0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 funzione y = sin x non è biunivoca</a:t>
            </a:r>
            <a:endParaRPr lang="it-IT" altLang="it-IT" sz="4000" b="1" i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5842" name="Slide Number Placeholder 8">
            <a:extLst>
              <a:ext uri="{FF2B5EF4-FFF2-40B4-BE49-F238E27FC236}">
                <a16:creationId xmlns:a16="http://schemas.microsoft.com/office/drawing/2014/main" id="{0094BA93-1145-E742-B0EE-AF2D8A8DA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F73A8E-112D-4A43-B3DF-C10F61C75C90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400"/>
          </a:p>
        </p:txBody>
      </p:sp>
      <p:sp>
        <p:nvSpPr>
          <p:cNvPr id="35843" name="Footer Placeholder 9">
            <a:extLst>
              <a:ext uri="{FF2B5EF4-FFF2-40B4-BE49-F238E27FC236}">
                <a16:creationId xmlns:a16="http://schemas.microsoft.com/office/drawing/2014/main" id="{7690A529-2C7C-2749-AF50-4B9D56975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5844" name="TextBox 9">
            <a:extLst>
              <a:ext uri="{FF2B5EF4-FFF2-40B4-BE49-F238E27FC236}">
                <a16:creationId xmlns:a16="http://schemas.microsoft.com/office/drawing/2014/main" id="{94CE0320-BD8A-064F-8A17-E69090DE2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0"/>
            <a:ext cx="914400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In questo caso la formula </a:t>
            </a:r>
            <a:r>
              <a:rPr lang="it-IT" altLang="it-IT" sz="2400" b="1" i="1">
                <a:latin typeface="Arial Narrow" panose="020B0604020202020204" pitchFamily="34" charset="0"/>
              </a:rPr>
              <a:t>y</a:t>
            </a:r>
            <a:r>
              <a:rPr lang="it-IT" altLang="it-IT" sz="2400" b="1">
                <a:latin typeface="Arial Narrow" panose="020B0604020202020204" pitchFamily="34" charset="0"/>
              </a:rPr>
              <a:t> = sin </a:t>
            </a:r>
            <a:r>
              <a:rPr lang="it-IT" altLang="it-IT" sz="2400" b="1" i="1">
                <a:latin typeface="Arial Narrow" panose="020B0604020202020204" pitchFamily="34" charset="0"/>
              </a:rPr>
              <a:t>x, con </a:t>
            </a:r>
            <a:r>
              <a:rPr lang="it-IT" altLang="it-IT" sz="2400" b="1">
                <a:latin typeface="Arial Narrow" panose="020B0604020202020204" pitchFamily="34" charset="0"/>
              </a:rPr>
              <a:t>dominio sottinteso l’insieme R, definisce una funzione che </a:t>
            </a:r>
            <a:r>
              <a:rPr lang="it-IT" altLang="it-IT" sz="2400" b="1">
                <a:solidFill>
                  <a:srgbClr val="FF0000"/>
                </a:solidFill>
                <a:latin typeface="Arial Narrow" panose="020B0604020202020204" pitchFamily="34" charset="0"/>
              </a:rPr>
              <a:t>non</a:t>
            </a:r>
            <a:r>
              <a:rPr lang="it-IT" altLang="it-IT" sz="2400" b="1">
                <a:latin typeface="Arial Narrow" panose="020B0604020202020204" pitchFamily="34" charset="0"/>
              </a:rPr>
              <a:t> è biunivoca.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Perciò la simmetrica rispetto a </a:t>
            </a:r>
            <a:r>
              <a:rPr lang="it-IT" altLang="it-IT" sz="2400" b="1" i="1">
                <a:latin typeface="Arial Narrow" panose="020B0604020202020204" pitchFamily="34" charset="0"/>
              </a:rPr>
              <a:t>b</a:t>
            </a:r>
            <a:r>
              <a:rPr lang="it-IT" altLang="it-IT" sz="2400" b="1">
                <a:latin typeface="Arial Narrow" panose="020B0604020202020204" pitchFamily="34" charset="0"/>
              </a:rPr>
              <a:t> </a:t>
            </a:r>
            <a:r>
              <a:rPr lang="it-IT" altLang="it-IT" sz="2400" b="1">
                <a:solidFill>
                  <a:srgbClr val="FF0000"/>
                </a:solidFill>
                <a:latin typeface="Arial Narrow" panose="020B0604020202020204" pitchFamily="34" charset="0"/>
              </a:rPr>
              <a:t>non</a:t>
            </a:r>
            <a:r>
              <a:rPr lang="it-IT" altLang="it-IT" sz="2400" b="1">
                <a:latin typeface="Arial Narrow" panose="020B0604020202020204" pitchFamily="34" charset="0"/>
              </a:rPr>
              <a:t> è il grafico di una funzione</a:t>
            </a:r>
            <a:r>
              <a:rPr lang="it-IT" altLang="it-IT" sz="2800" b="1">
                <a:latin typeface="Arial Narrow" panose="020B0604020202020204" pitchFamily="34" charset="0"/>
              </a:rPr>
              <a:t>.</a:t>
            </a:r>
          </a:p>
        </p:txBody>
      </p:sp>
      <p:sp>
        <p:nvSpPr>
          <p:cNvPr id="35845" name="Rectangle 10">
            <a:extLst>
              <a:ext uri="{FF2B5EF4-FFF2-40B4-BE49-F238E27FC236}">
                <a16:creationId xmlns:a16="http://schemas.microsoft.com/office/drawing/2014/main" id="{EE217300-AD58-2048-8413-29977B14A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886200"/>
            <a:ext cx="8610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Per avere una funzione invertibile, sempre con la stessa formula, bisogna scegliere un dominio più ristretto. </a:t>
            </a:r>
          </a:p>
        </p:txBody>
      </p:sp>
      <p:pic>
        <p:nvPicPr>
          <p:cNvPr id="35846" name="Picture 11" descr="Schermata 2013-07-24 a 18.07.34.png">
            <a:extLst>
              <a:ext uri="{FF2B5EF4-FFF2-40B4-BE49-F238E27FC236}">
                <a16:creationId xmlns:a16="http://schemas.microsoft.com/office/drawing/2014/main" id="{8BBB64FC-5E8F-7A44-866A-327A09107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859" y="2084399"/>
            <a:ext cx="6613525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12" descr="Schermata 2013-07-18 a 09.23.42.png">
            <a:extLst>
              <a:ext uri="{FF2B5EF4-FFF2-40B4-BE49-F238E27FC236}">
                <a16:creationId xmlns:a16="http://schemas.microsoft.com/office/drawing/2014/main" id="{54DE4B71-CCDD-B64C-A00D-DEC07654C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800600"/>
            <a:ext cx="1928813" cy="139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13" descr="Schermata 2013-07-18 a 09.22.25.png">
            <a:extLst>
              <a:ext uri="{FF2B5EF4-FFF2-40B4-BE49-F238E27FC236}">
                <a16:creationId xmlns:a16="http://schemas.microsoft.com/office/drawing/2014/main" id="{E15F374D-EAB6-0F44-96BD-D1C500EB2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386" y="4598532"/>
            <a:ext cx="1412875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9" name="Rectangle 15">
            <a:extLst>
              <a:ext uri="{FF2B5EF4-FFF2-40B4-BE49-F238E27FC236}">
                <a16:creationId xmlns:a16="http://schemas.microsoft.com/office/drawing/2014/main" id="{90DC9C35-EB11-0C4D-80C4-D5795A7CF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876800"/>
            <a:ext cx="1981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sin</a:t>
            </a:r>
            <a:r>
              <a:rPr lang="it-IT" altLang="it-IT" sz="20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solidFill>
                  <a:srgbClr val="0000FF"/>
                </a:solidFill>
                <a:latin typeface="Arial Narrow" panose="020B0604020202020204" pitchFamily="34" charset="0"/>
                <a:cs typeface="Times New Roman" panose="02020603050405020304" pitchFamily="18" charset="0"/>
              </a:rPr>
              <a:t>Dominio: [-π/2; π/2]</a:t>
            </a:r>
            <a:endParaRPr lang="it-IT" altLang="it-IT" sz="1800" b="1" i="1">
              <a:solidFill>
                <a:srgbClr val="0000FF"/>
              </a:solidFill>
              <a:latin typeface="Arial Narrow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solidFill>
                  <a:srgbClr val="0000FF"/>
                </a:solidFill>
                <a:latin typeface="Arial Narrow" panose="020B0604020202020204" pitchFamily="34" charset="0"/>
                <a:cs typeface="Times New Roman" panose="02020603050405020304" pitchFamily="18" charset="0"/>
              </a:rPr>
              <a:t>Codominio: [-1; 1]</a:t>
            </a:r>
            <a:endParaRPr lang="it-IT" altLang="it-IT" sz="1800">
              <a:cs typeface="Times New Roman" panose="02020603050405020304" pitchFamily="18" charset="0"/>
            </a:endParaRPr>
          </a:p>
        </p:txBody>
      </p:sp>
      <p:sp>
        <p:nvSpPr>
          <p:cNvPr id="35851" name="Rectangle 17">
            <a:extLst>
              <a:ext uri="{FF2B5EF4-FFF2-40B4-BE49-F238E27FC236}">
                <a16:creationId xmlns:a16="http://schemas.microsoft.com/office/drawing/2014/main" id="{52961A2F-563B-D54B-BA85-67801F617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5181600"/>
            <a:ext cx="1371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it-IT" altLang="it-IT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arcsin</a:t>
            </a:r>
            <a:r>
              <a:rPr lang="it-IT" altLang="it-IT" sz="2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5" name="Left-Right Arrow 16">
            <a:extLst>
              <a:ext uri="{FF2B5EF4-FFF2-40B4-BE49-F238E27FC236}">
                <a16:creationId xmlns:a16="http://schemas.microsoft.com/office/drawing/2014/main" id="{7479812A-0FFC-E944-A3CE-805CB03E7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016044"/>
            <a:ext cx="2209800" cy="1066800"/>
          </a:xfrm>
          <a:prstGeom prst="leftRightArrow">
            <a:avLst>
              <a:gd name="adj1" fmla="val 50000"/>
              <a:gd name="adj2" fmla="val 50002"/>
            </a:avLst>
          </a:prstGeom>
          <a:solidFill>
            <a:schemeClr val="bg1"/>
          </a:solidFill>
          <a:ln w="9525">
            <a:solidFill>
              <a:srgbClr val="008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it-IT" altLang="it-IT" sz="1800" b="1" dirty="0">
                <a:solidFill>
                  <a:srgbClr val="008000"/>
                </a:solidFill>
                <a:latin typeface="Arial Narrow Bold" panose="020B0606020202030204" pitchFamily="34" charset="0"/>
              </a:rPr>
              <a:t>Funzioni una inversa dell’altra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EA6A795A-BB40-3A42-8B97-61696B4F4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Funzioni che non sono biunivoche</a:t>
            </a:r>
            <a:endParaRPr lang="it-IT" altLang="it-IT" sz="4000" b="1" i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6866" name="Slide Number Placeholder 8">
            <a:extLst>
              <a:ext uri="{FF2B5EF4-FFF2-40B4-BE49-F238E27FC236}">
                <a16:creationId xmlns:a16="http://schemas.microsoft.com/office/drawing/2014/main" id="{364123A5-DF22-1B46-9BF4-ADC0A352C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128E51-8E73-E344-BE80-D9EE2DE8E6CF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400"/>
          </a:p>
        </p:txBody>
      </p:sp>
      <p:sp>
        <p:nvSpPr>
          <p:cNvPr id="36867" name="Footer Placeholder 9">
            <a:extLst>
              <a:ext uri="{FF2B5EF4-FFF2-40B4-BE49-F238E27FC236}">
                <a16:creationId xmlns:a16="http://schemas.microsoft.com/office/drawing/2014/main" id="{D5DD3136-81B0-8B42-910B-3639BDFF6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6868" name="TextBox 9">
            <a:extLst>
              <a:ext uri="{FF2B5EF4-FFF2-40B4-BE49-F238E27FC236}">
                <a16:creationId xmlns:a16="http://schemas.microsoft.com/office/drawing/2014/main" id="{DFE7BEA0-F9D8-0F44-AD39-F39BD734F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066800"/>
            <a:ext cx="8686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Lo stesso discorso vale per le altre funzioni circolari e, più in generale, per tutte le funzioni periodiche.</a:t>
            </a:r>
          </a:p>
        </p:txBody>
      </p:sp>
      <p:pic>
        <p:nvPicPr>
          <p:cNvPr id="36869" name="Picture 7" descr="Schermata 2013-07-25 a 08.28.32.png">
            <a:extLst>
              <a:ext uri="{FF2B5EF4-FFF2-40B4-BE49-F238E27FC236}">
                <a16:creationId xmlns:a16="http://schemas.microsoft.com/office/drawing/2014/main" id="{ED9BA1D8-C7A7-134E-A030-2356AB663B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362200"/>
            <a:ext cx="31877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8" descr="Schermata 2013-07-25 a 08.31.19.png">
            <a:extLst>
              <a:ext uri="{FF2B5EF4-FFF2-40B4-BE49-F238E27FC236}">
                <a16:creationId xmlns:a16="http://schemas.microsoft.com/office/drawing/2014/main" id="{26DD9C81-EAC8-254F-8B3F-96B5ED61E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981200"/>
            <a:ext cx="25781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1" name="Rectangle 13">
            <a:extLst>
              <a:ext uri="{FF2B5EF4-FFF2-40B4-BE49-F238E27FC236}">
                <a16:creationId xmlns:a16="http://schemas.microsoft.com/office/drawing/2014/main" id="{C17E826E-8636-264C-ADCE-8ACE9EE84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800600"/>
            <a:ext cx="1981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y</a:t>
            </a:r>
            <a:r>
              <a:rPr lang="it-IT" altLang="it-IT" sz="2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cos</a:t>
            </a:r>
            <a:r>
              <a:rPr lang="it-IT" altLang="it-IT" sz="20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  <a:cs typeface="Times New Roman" panose="02020603050405020304" pitchFamily="18" charset="0"/>
              </a:rPr>
              <a:t>Dominio: [0; π]</a:t>
            </a:r>
            <a:endParaRPr lang="it-IT" altLang="it-IT" sz="2000" b="1" i="1">
              <a:solidFill>
                <a:srgbClr val="0000FF"/>
              </a:solidFill>
              <a:latin typeface="Arial Narrow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  <a:cs typeface="Times New Roman" panose="02020603050405020304" pitchFamily="18" charset="0"/>
              </a:rPr>
              <a:t>Codominio: [-1; 1]</a:t>
            </a:r>
            <a:endParaRPr lang="it-IT" altLang="it-IT" sz="2000">
              <a:cs typeface="Times New Roman" panose="02020603050405020304" pitchFamily="18" charset="0"/>
            </a:endParaRPr>
          </a:p>
        </p:txBody>
      </p:sp>
      <p:sp>
        <p:nvSpPr>
          <p:cNvPr id="36872" name="Rectangle 15">
            <a:extLst>
              <a:ext uri="{FF2B5EF4-FFF2-40B4-BE49-F238E27FC236}">
                <a16:creationId xmlns:a16="http://schemas.microsoft.com/office/drawing/2014/main" id="{8D7DE72E-7756-4743-AF68-4A55DC9CE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7500" y="5181600"/>
            <a:ext cx="1638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it-IT" altLang="it-IT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arccos</a:t>
            </a:r>
            <a:r>
              <a:rPr lang="it-IT" altLang="it-IT" sz="2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7" name="Left-Right Arrow 16">
            <a:extLst>
              <a:ext uri="{FF2B5EF4-FFF2-40B4-BE49-F238E27FC236}">
                <a16:creationId xmlns:a16="http://schemas.microsoft.com/office/drawing/2014/main" id="{67095E9A-B939-A94C-B3A0-E93ACAA35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124200"/>
            <a:ext cx="2209800" cy="1066800"/>
          </a:xfrm>
          <a:prstGeom prst="leftRightArrow">
            <a:avLst>
              <a:gd name="adj1" fmla="val 50000"/>
              <a:gd name="adj2" fmla="val 50002"/>
            </a:avLst>
          </a:prstGeom>
          <a:solidFill>
            <a:schemeClr val="bg1"/>
          </a:solidFill>
          <a:ln w="9525">
            <a:solidFill>
              <a:srgbClr val="008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it-IT" altLang="it-IT" sz="1800" b="1" dirty="0">
                <a:solidFill>
                  <a:srgbClr val="008000"/>
                </a:solidFill>
                <a:latin typeface="Arial Narrow Bold" panose="020B0606020202030204" pitchFamily="34" charset="0"/>
              </a:rPr>
              <a:t>Funzioni una inversa dell’altra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68995998-2F72-DA4B-A149-DFF92C52A4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Funzioni che non sono biunivoche</a:t>
            </a:r>
            <a:endParaRPr lang="it-IT" altLang="it-IT" sz="4000" b="1" i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7890" name="Slide Number Placeholder 8">
            <a:extLst>
              <a:ext uri="{FF2B5EF4-FFF2-40B4-BE49-F238E27FC236}">
                <a16:creationId xmlns:a16="http://schemas.microsoft.com/office/drawing/2014/main" id="{AF2E251D-9B89-014E-96D5-C164562C3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0E0BE3-E6D2-9047-8196-129C6EF4D0CA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400"/>
          </a:p>
        </p:txBody>
      </p:sp>
      <p:sp>
        <p:nvSpPr>
          <p:cNvPr id="37891" name="Footer Placeholder 9">
            <a:extLst>
              <a:ext uri="{FF2B5EF4-FFF2-40B4-BE49-F238E27FC236}">
                <a16:creationId xmlns:a16="http://schemas.microsoft.com/office/drawing/2014/main" id="{C33AC9A7-909C-7B48-AD08-819A0A416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7892" name="TextBox 9">
            <a:extLst>
              <a:ext uri="{FF2B5EF4-FFF2-40B4-BE49-F238E27FC236}">
                <a16:creationId xmlns:a16="http://schemas.microsoft.com/office/drawing/2014/main" id="{D812D90C-4488-924E-89F0-912599D95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85800"/>
            <a:ext cx="8686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Arial Narrow" panose="020B0604020202020204" pitchFamily="34" charset="0"/>
              </a:rPr>
              <a:t>E un discorso analogo vale per la funzione y = x</a:t>
            </a:r>
            <a:r>
              <a:rPr lang="it-IT" altLang="it-IT" sz="2800" b="1" baseline="30000" dirty="0">
                <a:latin typeface="Arial Narrow" panose="020B0604020202020204" pitchFamily="34" charset="0"/>
              </a:rPr>
              <a:t>2</a:t>
            </a:r>
            <a:r>
              <a:rPr lang="it-IT" altLang="it-IT" sz="2800" b="1" dirty="0">
                <a:latin typeface="Arial Narrow" panose="020B0604020202020204" pitchFamily="34" charset="0"/>
              </a:rPr>
              <a:t>, che </a:t>
            </a:r>
            <a:r>
              <a:rPr lang="it-IT" altLang="it-IT" sz="2800" b="1" dirty="0">
                <a:solidFill>
                  <a:srgbClr val="FF0000"/>
                </a:solidFill>
                <a:latin typeface="Arial Narrow" panose="020B0604020202020204" pitchFamily="34" charset="0"/>
              </a:rPr>
              <a:t>non</a:t>
            </a:r>
            <a:r>
              <a:rPr lang="it-IT" altLang="it-IT" sz="2800" b="1" dirty="0">
                <a:latin typeface="Arial Narrow" panose="020B0604020202020204" pitchFamily="34" charset="0"/>
              </a:rPr>
              <a:t> è biunivoca, e, più in generale, per tutte le funzioni pari.</a:t>
            </a:r>
          </a:p>
        </p:txBody>
      </p:sp>
      <p:sp>
        <p:nvSpPr>
          <p:cNvPr id="7" name="Left-Right Arrow 6">
            <a:extLst>
              <a:ext uri="{FF2B5EF4-FFF2-40B4-BE49-F238E27FC236}">
                <a16:creationId xmlns:a16="http://schemas.microsoft.com/office/drawing/2014/main" id="{68A990A1-F36D-D24A-B68E-F109D41DC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800600"/>
            <a:ext cx="2209800" cy="1066800"/>
          </a:xfrm>
          <a:prstGeom prst="leftRightArrow">
            <a:avLst>
              <a:gd name="adj1" fmla="val 50000"/>
              <a:gd name="adj2" fmla="val 50002"/>
            </a:avLst>
          </a:prstGeom>
          <a:solidFill>
            <a:schemeClr val="bg1"/>
          </a:solidFill>
          <a:ln w="9525">
            <a:solidFill>
              <a:srgbClr val="008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it-IT" altLang="it-IT" sz="1800" b="1">
                <a:solidFill>
                  <a:srgbClr val="008000"/>
                </a:solidFill>
                <a:latin typeface="Arial Narrow Bold" panose="020B0606020202030204" pitchFamily="34" charset="0"/>
              </a:rPr>
              <a:t>Funzioni una inversa dell’altra</a:t>
            </a:r>
          </a:p>
        </p:txBody>
      </p:sp>
      <p:pic>
        <p:nvPicPr>
          <p:cNvPr id="37894" name="Picture 7" descr="Schermata 2013-07-25 a 08.50.38.png">
            <a:extLst>
              <a:ext uri="{FF2B5EF4-FFF2-40B4-BE49-F238E27FC236}">
                <a16:creationId xmlns:a16="http://schemas.microsoft.com/office/drawing/2014/main" id="{E83012B1-7ACE-7748-9958-47C5501FD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676400"/>
            <a:ext cx="2506663" cy="247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10" descr="Schermata 2013-07-25 a 08.53.55.png">
            <a:extLst>
              <a:ext uri="{FF2B5EF4-FFF2-40B4-BE49-F238E27FC236}">
                <a16:creationId xmlns:a16="http://schemas.microsoft.com/office/drawing/2014/main" id="{18AD3293-53FE-5140-8B29-5BF0664006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86200"/>
            <a:ext cx="1751013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11" descr="Schermata 2013-07-25 a 09.09.14.png">
            <a:extLst>
              <a:ext uri="{FF2B5EF4-FFF2-40B4-BE49-F238E27FC236}">
                <a16:creationId xmlns:a16="http://schemas.microsoft.com/office/drawing/2014/main" id="{47F0C820-F088-7146-98A2-72A2E7C4E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419600"/>
            <a:ext cx="2587625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7" name="Rectangle 12">
            <a:extLst>
              <a:ext uri="{FF2B5EF4-FFF2-40B4-BE49-F238E27FC236}">
                <a16:creationId xmlns:a16="http://schemas.microsoft.com/office/drawing/2014/main" id="{E116F463-B928-2446-8484-6AD6E34C0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905000"/>
            <a:ext cx="22098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= x</a:t>
            </a:r>
            <a:r>
              <a:rPr lang="it-IT" altLang="it-IT" sz="2400" b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Sottintesi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Dominio: </a:t>
            </a:r>
            <a:r>
              <a:rPr lang="it-IT" altLang="it-IT" sz="2000" b="1" dirty="0" err="1">
                <a:latin typeface="Arial Narrow" panose="020B0604020202020204" pitchFamily="34" charset="0"/>
              </a:rPr>
              <a:t>R</a:t>
            </a:r>
            <a:endParaRPr lang="it-IT" altLang="it-IT" sz="2000" b="1" dirty="0">
              <a:latin typeface="Arial Narrow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 err="1">
                <a:latin typeface="Arial Narrow" panose="020B0604020202020204" pitchFamily="34" charset="0"/>
              </a:rPr>
              <a:t>Codominio:R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+</a:t>
            </a:r>
          </a:p>
        </p:txBody>
      </p:sp>
      <p:sp>
        <p:nvSpPr>
          <p:cNvPr id="37898" name="Rectangle 13">
            <a:extLst>
              <a:ext uri="{FF2B5EF4-FFF2-40B4-BE49-F238E27FC236}">
                <a16:creationId xmlns:a16="http://schemas.microsoft.com/office/drawing/2014/main" id="{5D9C92A4-01AC-AF4C-A224-0F4DB7C90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95800"/>
            <a:ext cx="16764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i="1" dirty="0">
                <a:solidFill>
                  <a:srgbClr val="0000FF"/>
                </a:solidFill>
                <a:latin typeface="Arial Black" panose="020B0604020202020204" pitchFamily="34" charset="0"/>
              </a:rPr>
              <a:t> </a:t>
            </a:r>
            <a:r>
              <a:rPr lang="it-IT" altLang="it-IT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= x</a:t>
            </a:r>
            <a:r>
              <a:rPr lang="it-IT" altLang="it-IT" sz="2400" b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00FF"/>
                </a:solidFill>
                <a:latin typeface="Arial Narrow" panose="020B0604020202020204" pitchFamily="34" charset="0"/>
              </a:rPr>
              <a:t>Dominio: </a:t>
            </a:r>
            <a:r>
              <a:rPr lang="it-IT" altLang="it-IT" sz="2000" b="1" dirty="0" err="1">
                <a:solidFill>
                  <a:srgbClr val="0000FF"/>
                </a:solidFill>
                <a:latin typeface="Arial Narrow" panose="020B0604020202020204" pitchFamily="34" charset="0"/>
              </a:rPr>
              <a:t>R</a:t>
            </a:r>
            <a:r>
              <a:rPr lang="it-IT" altLang="it-IT" sz="2000" b="1" baseline="30000" dirty="0">
                <a:solidFill>
                  <a:srgbClr val="0000FF"/>
                </a:solidFill>
                <a:latin typeface="Arial Narrow" panose="020B0604020202020204" pitchFamily="34" charset="0"/>
              </a:rPr>
              <a:t>+</a:t>
            </a:r>
            <a:endParaRPr lang="it-IT" altLang="it-IT" sz="2000" b="1" dirty="0">
              <a:solidFill>
                <a:srgbClr val="0000FF"/>
              </a:solidFill>
              <a:latin typeface="Arial Narrow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00FF"/>
                </a:solidFill>
                <a:latin typeface="Arial Narrow" panose="020B0604020202020204" pitchFamily="34" charset="0"/>
              </a:rPr>
              <a:t>Codominio: </a:t>
            </a:r>
            <a:r>
              <a:rPr lang="it-IT" altLang="it-IT" sz="2000" b="1" dirty="0" err="1">
                <a:solidFill>
                  <a:srgbClr val="0000FF"/>
                </a:solidFill>
                <a:latin typeface="Arial Narrow" panose="020B0604020202020204" pitchFamily="34" charset="0"/>
              </a:rPr>
              <a:t>R</a:t>
            </a:r>
            <a:r>
              <a:rPr lang="it-IT" altLang="it-IT" sz="2000" b="1" baseline="30000" dirty="0">
                <a:solidFill>
                  <a:srgbClr val="0000FF"/>
                </a:solidFill>
                <a:latin typeface="Arial Narrow" panose="020B0604020202020204" pitchFamily="34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275283930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49259</TotalTime>
  <Words>716</Words>
  <Application>Microsoft Macintosh PowerPoint</Application>
  <PresentationFormat>Presentazione su schermo (4:3)</PresentationFormat>
  <Paragraphs>118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9" baseType="lpstr">
      <vt:lpstr>ＭＳ Ｐゴシック</vt:lpstr>
      <vt:lpstr>Arial</vt:lpstr>
      <vt:lpstr>Arial Black</vt:lpstr>
      <vt:lpstr>Arial Narrow</vt:lpstr>
      <vt:lpstr>Arial Narrow Bold</vt:lpstr>
      <vt:lpstr>Calibri</vt:lpstr>
      <vt:lpstr>Chalkboard</vt:lpstr>
      <vt:lpstr>Times New Roman</vt:lpstr>
      <vt:lpstr>Struttura predefinita</vt:lpstr>
      <vt:lpstr>Simmetria assiale e altre funzioni inverse</vt:lpstr>
      <vt:lpstr> Due temi di questa presentazione   </vt:lpstr>
      <vt:lpstr>Inverse di funzioni esponenziali</vt:lpstr>
      <vt:lpstr>Invertire una legge esponenziale P = bt</vt:lpstr>
      <vt:lpstr>Invertire una legge esponenziale P = bt</vt:lpstr>
      <vt:lpstr>Inverse di funzioni circolari</vt:lpstr>
      <vt:lpstr>Invertire la funzione seno</vt:lpstr>
      <vt:lpstr>Invertire la funzione coseno</vt:lpstr>
      <vt:lpstr>Invertire la funzione tangente</vt:lpstr>
      <vt:lpstr>Ragionare sul procedimento per invertire una funzione</vt:lpstr>
      <vt:lpstr>Geometria analitica e linguaggio delle funzioni</vt:lpstr>
      <vt:lpstr>Procedimento per invertire una funzione</vt:lpstr>
      <vt:lpstr>Esponenziale e logaritmo</vt:lpstr>
      <vt:lpstr>Funzione invertibile</vt:lpstr>
      <vt:lpstr>Una proprietà della funzione esponenziale</vt:lpstr>
      <vt:lpstr>Riconoscere una funzione invertibile</vt:lpstr>
      <vt:lpstr>Attenzione alle funzioni che non sono biunivoche</vt:lpstr>
      <vt:lpstr>La funzione y = sin x non è biunivoca</vt:lpstr>
      <vt:lpstr>Funzioni che non sono biunivoche</vt:lpstr>
      <vt:lpstr>Funzioni che non sono biunivoche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Approssimazioni Concorso</dc:title>
  <dc:subject/>
  <dc:creator>Io</dc:creator>
  <cp:keywords/>
  <dc:description/>
  <cp:lastModifiedBy>Microsoft Office User</cp:lastModifiedBy>
  <cp:revision>1331</cp:revision>
  <cp:lastPrinted>2013-07-16T10:39:35Z</cp:lastPrinted>
  <dcterms:created xsi:type="dcterms:W3CDTF">2013-07-22T06:41:03Z</dcterms:created>
  <dcterms:modified xsi:type="dcterms:W3CDTF">2023-09-21T10:20:00Z</dcterms:modified>
  <cp:category/>
</cp:coreProperties>
</file>