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90" r:id="rId2"/>
    <p:sldId id="507" r:id="rId3"/>
    <p:sldId id="506" r:id="rId4"/>
    <p:sldId id="508" r:id="rId5"/>
    <p:sldId id="509" r:id="rId6"/>
    <p:sldId id="513" r:id="rId7"/>
    <p:sldId id="515" r:id="rId8"/>
    <p:sldId id="436" r:id="rId9"/>
    <p:sldId id="441" r:id="rId10"/>
    <p:sldId id="473" r:id="rId11"/>
    <p:sldId id="475" r:id="rId12"/>
    <p:sldId id="442" r:id="rId13"/>
    <p:sldId id="476" r:id="rId14"/>
    <p:sldId id="477" r:id="rId15"/>
    <p:sldId id="464" r:id="rId16"/>
    <p:sldId id="465" r:id="rId17"/>
    <p:sldId id="511" r:id="rId18"/>
    <p:sldId id="510" r:id="rId19"/>
    <p:sldId id="512" r:id="rId20"/>
    <p:sldId id="485" r:id="rId21"/>
    <p:sldId id="482" r:id="rId22"/>
    <p:sldId id="514" r:id="rId23"/>
  </p:sldIdLst>
  <p:sldSz cx="9144000" cy="6858000" type="screen4x3"/>
  <p:notesSz cx="6650038" cy="97837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5EF0"/>
    <a:srgbClr val="FF0000"/>
    <a:srgbClr val="0048BA"/>
    <a:srgbClr val="FFFEE8"/>
    <a:srgbClr val="3A7B53"/>
    <a:srgbClr val="FFF9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ile chiaro 3 - Color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Stile chiaro 3 - Color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2C8C85-51F0-491E-9774-3900AFEF0FD7}" styleName="Stile chiaro 2 - Color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9"/>
    <p:restoredTop sz="94206"/>
  </p:normalViewPr>
  <p:slideViewPr>
    <p:cSldViewPr>
      <p:cViewPr varScale="1">
        <p:scale>
          <a:sx n="110" d="100"/>
          <a:sy n="110" d="100"/>
        </p:scale>
        <p:origin x="1472" y="168"/>
      </p:cViewPr>
      <p:guideLst>
        <p:guide orient="horz" pos="259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8C9AB1-AC52-B34D-B93A-661545FC46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46492A-E011-054D-AEA3-3872235591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814EBF7-255C-C045-9403-DC2D861A9A71}" type="datetime1">
              <a:rPr lang="it-IT" altLang="it-IT"/>
              <a:pPr/>
              <a:t>30/05/25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1B56E1-9960-1041-9F4A-0281AC11C5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58BBA0-D399-3345-B673-7BE8520B41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E31BB21-F4AD-484F-88A1-731823F6787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975FBED-5BC8-184A-8277-5618A9DEF9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CE9B5E-0F68-2D43-B201-2D0511A4955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B38BE0-2078-AE4A-AD4B-91C704CF9CDD}" type="datetime1">
              <a:rPr lang="it-IT" altLang="it-IT"/>
              <a:pPr/>
              <a:t>30/05/25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E65456B-BD8C-8241-9ED4-3BAC6A7B6B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968E0DB-FA32-D141-9763-ADC4022A41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43153E-2789-904A-B4FC-E188D0BE927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48F96E-34F7-904D-BEB5-64D7E3AED3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7EA91EF-F54B-0F4B-BDBF-970141DC7D26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A91EF-F54B-0F4B-BDBF-970141DC7D26}" type="slidenum">
              <a:rPr lang="it-IT" altLang="it-IT" smtClean="0"/>
              <a:pPr/>
              <a:t>8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0985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8A59F3-4917-DC43-A9DB-91FE34B77E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1A0E7F6-D73F-8441-AF6D-59CE70C6EB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2025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6CA571-1C4D-394A-8CDA-7729F5A08B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342AC5-B0B8-5647-9FA0-DDDEFE9A6D8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1531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827E85-430F-9445-828A-6373F02E1D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77CC96-E2E7-C74E-B17C-0D9F39FD94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2025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2BF5BB3-9AC3-E04E-B980-B3AB9B6BF3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1BB0D8-0E76-8844-A052-E57C1B3335A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54626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A023D7-2A2A-F84C-930F-6BC406F86A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788283A-06EB-114B-B8E1-613BCF77B1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2025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603DB8-14FD-DF4E-9432-3CDC989C40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5FE2AA-19DF-6A4A-8E96-AAF089C7B23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2473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AA7403-CD3A-344D-A3F7-1E6DB1783F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264ED9-1D44-FE4D-A372-08B0BBD96A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4292DC-E371-BB4D-8971-93E51EBFD1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9062DC-78E3-1D45-978B-52C940AB1C0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28994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CB6E56C-DF2F-AD45-A36F-EE6D38FBBD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566766A-5F32-F345-8D95-2E340A94CC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2025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249F58F-3AEA-EC43-AB2D-D07B4C7CEC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9BEAAF-A137-3043-AEFB-C3B391CD2DA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4615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B3120E5-736A-9F40-926D-23091CBEED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E472909-BE06-2B49-897D-2D10313A9C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2025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AADD7FA-1AF0-B846-84CA-5AC175C15C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A67B85-594F-8A49-8FCC-58A963EE36E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3640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AE51218-BBAD-1A44-97C1-CDBB413C85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6194626-10C1-784A-AA20-9B309B68CE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2025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B0C223D-7943-8140-84D6-20D6D9F0A7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7BAB35-245C-4140-8208-61DF0885387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87814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4B6A88-6213-EA47-99B0-05D77377D4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DB0797-A37A-7A4A-87C5-2FE6CFCE59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3B41BF-FDC8-C745-AF0F-A1B58F4AAE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A28F8E-875F-7A43-B6FD-D00DC20869C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8738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4E25BC-1EE8-3345-BEEE-8E3BBDC94E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BB3E0B-3BA3-4F47-915E-6B59E0589F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272252-90EB-0843-8A34-6A4758388E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BE7121-550F-0649-B55D-AF2BD189389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29650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7F4240F-B75E-0D46-A24E-7F888D443F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FA1B1BA-214F-2A4B-AB90-11EE410721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2025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5705840-A4CA-B24D-9E36-A62CFA213A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165CB7-A442-174F-AAAE-299C4CCEAE5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879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A6E3FE-CE74-ED4D-9E5D-3DFBA3EE70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238D88-1E96-ED47-9ED9-DAE6854365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2025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089D06-A867-AD45-A067-68D872725A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C4AD7F-D098-1E4D-ADC2-4AB0CEAB6D8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45604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4CF07D1-0974-6F47-847F-AA3C637085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5E4DB5-3E8A-C54D-9B6C-BEE325A3EC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2025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00DA62-5D72-B64D-90A2-1859A2533E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24C8E7-1922-F240-9657-96FC8FCEE2D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22493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368FC49-0B4A-CB4F-9FF5-E80A453FE7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8531D72-F6BD-DC47-AD8D-8484F57C3D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2025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64E743E-FDB8-314D-AAAD-7FBEA5A6BC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80EC0B-1C4F-5446-8AEC-75F2FF31567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35975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7D66E47-FC03-F149-B685-EE79CB572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779C05C-D429-BE4E-8707-A7552C73B4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2025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DDE0FCB-CE8A-3C41-AB76-99FD0823D5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7B2772-0A04-1846-93F1-FBEC4543E94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6245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4B7DC08-5B04-CF4B-8E7B-D008E4FC02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C204978-4253-4B42-8B44-AB1B3511A9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42C807F-506D-7147-9911-28729BB665E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0D5AF0D-1A42-D74C-B002-2917BD2D4DA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2025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00ACAF3-54DB-D649-B87A-709ABE082B1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B849675-84EF-7146-BC5F-8FA74B667FD5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B043BB8-2A3C-EF4E-9332-ADC3859F21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624" y="2276872"/>
            <a:ext cx="6884625" cy="13716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Traslazioni e iperbole</a:t>
            </a:r>
          </a:p>
        </p:txBody>
      </p:sp>
      <p:sp>
        <p:nvSpPr>
          <p:cNvPr id="18435" name="Slide Number Placeholder 8">
            <a:extLst>
              <a:ext uri="{FF2B5EF4-FFF2-40B4-BE49-F238E27FC236}">
                <a16:creationId xmlns:a16="http://schemas.microsoft.com/office/drawing/2014/main" id="{2AD06EFD-E328-FB4D-82D1-69532625D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1</a:t>
            </a:r>
          </a:p>
          <a:p>
            <a:pPr eaLnBrk="1" hangingPunct="1"/>
            <a:endParaRPr lang="it-IT" altLang="it-IT" sz="1400"/>
          </a:p>
        </p:txBody>
      </p:sp>
      <p:sp>
        <p:nvSpPr>
          <p:cNvPr id="18436" name="Footer Placeholder 9">
            <a:extLst>
              <a:ext uri="{FF2B5EF4-FFF2-40B4-BE49-F238E27FC236}">
                <a16:creationId xmlns:a16="http://schemas.microsoft.com/office/drawing/2014/main" id="{1267F569-0E43-D84A-86FE-34A846C14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 dirty="0"/>
              <a:t>Daniela Valenti,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2" name="Slide Number Placeholder 9">
            <a:extLst>
              <a:ext uri="{FF2B5EF4-FFF2-40B4-BE49-F238E27FC236}">
                <a16:creationId xmlns:a16="http://schemas.microsoft.com/office/drawing/2014/main" id="{75DE21A5-8634-4B47-BC15-7B139DCB4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1CC65D7-A9B2-C64F-9A11-7F743EB15B35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sp>
        <p:nvSpPr>
          <p:cNvPr id="33803" name="Footer Placeholder 10">
            <a:extLst>
              <a:ext uri="{FF2B5EF4-FFF2-40B4-BE49-F238E27FC236}">
                <a16:creationId xmlns:a16="http://schemas.microsoft.com/office/drawing/2014/main" id="{5692D45D-84EA-DE47-B42D-F354CC50F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45" y="6483350"/>
            <a:ext cx="1907704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/>
              <a:t>Daniela Valenti, 2025</a:t>
            </a:r>
            <a:endParaRPr lang="it-IT" altLang="it-IT" sz="1400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F44BAADC-09E3-EB43-832C-05EFAADD4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56" y="108743"/>
            <a:ext cx="8964488" cy="1143000"/>
          </a:xfrm>
        </p:spPr>
        <p:txBody>
          <a:bodyPr/>
          <a:lstStyle/>
          <a:p>
            <a:r>
              <a:rPr lang="it-IT" sz="3200" b="1" dirty="0">
                <a:solidFill>
                  <a:srgbClr val="FF0000"/>
                </a:solidFill>
              </a:rPr>
              <a:t>Equazione e grafico dell’iperbole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BE7F9CA-346A-5ACF-13BA-DF4315AFC711}"/>
              </a:ext>
            </a:extLst>
          </p:cNvPr>
          <p:cNvSpPr txBox="1"/>
          <p:nvPr/>
        </p:nvSpPr>
        <p:spPr>
          <a:xfrm>
            <a:off x="27352" y="5767429"/>
            <a:ext cx="4139777" cy="646331"/>
          </a:xfrm>
          <a:prstGeom prst="rect">
            <a:avLst/>
          </a:prstGeom>
          <a:solidFill>
            <a:srgbClr val="FFF9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Campo di esistenza della formula:</a:t>
            </a:r>
          </a:p>
          <a:p>
            <a:pPr algn="ctr"/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insieme R</a:t>
            </a:r>
            <a:r>
              <a:rPr lang="it-IT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dei numeri reali diversi da 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ella 8">
                <a:extLst>
                  <a:ext uri="{FF2B5EF4-FFF2-40B4-BE49-F238E27FC236}">
                    <a16:creationId xmlns:a16="http://schemas.microsoft.com/office/drawing/2014/main" id="{E169F85F-E7BB-04E5-1D1D-C798DDE2F5D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389162"/>
                  </p:ext>
                </p:extLst>
              </p:nvPr>
            </p:nvGraphicFramePr>
            <p:xfrm>
              <a:off x="635410" y="2621575"/>
              <a:ext cx="2923660" cy="297027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00538">
                      <a:extLst>
                        <a:ext uri="{9D8B030D-6E8A-4147-A177-3AD203B41FA5}">
                          <a16:colId xmlns:a16="http://schemas.microsoft.com/office/drawing/2014/main" val="153203872"/>
                        </a:ext>
                      </a:extLst>
                    </a:gridCol>
                    <a:gridCol w="1723122">
                      <a:extLst>
                        <a:ext uri="{9D8B030D-6E8A-4147-A177-3AD203B41FA5}">
                          <a16:colId xmlns:a16="http://schemas.microsoft.com/office/drawing/2014/main" val="3843337037"/>
                        </a:ext>
                      </a:extLst>
                    </a:gridCol>
                  </a:tblGrid>
                  <a:tr h="51680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2000" b="1" i="1" smtClean="0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it-IT" sz="2000" b="1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it-IT" sz="20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sz="20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lang="it-IT" sz="20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it-IT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125344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75366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751591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it-IT" sz="2200" b="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sz="2200" b="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it-IT" sz="2200" b="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0</m:t>
                                    </m:r>
                                  </m:den>
                                </m:f>
                                <m:r>
                                  <a:rPr lang="it-IT" sz="22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it-IT" sz="22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non</m:t>
                                </m:r>
                                <m:r>
                                  <a:rPr lang="it-IT" sz="22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it-IT" sz="22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esiste</m:t>
                                </m:r>
                              </m:oMath>
                            </m:oMathPara>
                          </a14:m>
                          <a:endParaRPr lang="it-IT" sz="2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151577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⎼1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⎼3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10805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⎼3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⎼1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3930374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ella 8">
                <a:extLst>
                  <a:ext uri="{FF2B5EF4-FFF2-40B4-BE49-F238E27FC236}">
                    <a16:creationId xmlns:a16="http://schemas.microsoft.com/office/drawing/2014/main" id="{E169F85F-E7BB-04E5-1D1D-C798DDE2F5D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389162"/>
                  </p:ext>
                </p:extLst>
              </p:nvPr>
            </p:nvGraphicFramePr>
            <p:xfrm>
              <a:off x="635410" y="2621575"/>
              <a:ext cx="2923660" cy="297027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00538">
                      <a:extLst>
                        <a:ext uri="{9D8B030D-6E8A-4147-A177-3AD203B41FA5}">
                          <a16:colId xmlns:a16="http://schemas.microsoft.com/office/drawing/2014/main" val="153203872"/>
                        </a:ext>
                      </a:extLst>
                    </a:gridCol>
                    <a:gridCol w="1723122">
                      <a:extLst>
                        <a:ext uri="{9D8B030D-6E8A-4147-A177-3AD203B41FA5}">
                          <a16:colId xmlns:a16="http://schemas.microsoft.com/office/drawing/2014/main" val="3843337037"/>
                        </a:ext>
                      </a:extLst>
                    </a:gridCol>
                  </a:tblGrid>
                  <a:tr h="6640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2"/>
                          <a:stretch>
                            <a:fillRect l="-70588" t="-7547" b="-3566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25344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753663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75159176"/>
                      </a:ext>
                    </a:extLst>
                  </a:tr>
                  <a:tr h="72129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2"/>
                          <a:stretch>
                            <a:fillRect l="-70588" t="-208772" b="-1228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1515775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⎼1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⎼3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108051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⎼3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⎼1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39303741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2" name="Gruppo 11">
            <a:extLst>
              <a:ext uri="{FF2B5EF4-FFF2-40B4-BE49-F238E27FC236}">
                <a16:creationId xmlns:a16="http://schemas.microsoft.com/office/drawing/2014/main" id="{FE2E1B12-5359-D841-B51F-A21D9559A578}"/>
              </a:ext>
            </a:extLst>
          </p:cNvPr>
          <p:cNvGrpSpPr/>
          <p:nvPr/>
        </p:nvGrpSpPr>
        <p:grpSpPr>
          <a:xfrm>
            <a:off x="983439" y="1062048"/>
            <a:ext cx="7338557" cy="4959923"/>
            <a:chOff x="983439" y="1062048"/>
            <a:chExt cx="7338557" cy="4959923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8AE527AF-AFBD-8ACE-DA49-6CC69E34E2F1}"/>
                </a:ext>
              </a:extLst>
            </p:cNvPr>
            <p:cNvSpPr txBox="1"/>
            <p:nvPr/>
          </p:nvSpPr>
          <p:spPr>
            <a:xfrm>
              <a:off x="3491880" y="1062048"/>
              <a:ext cx="23938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800" b="1" dirty="0">
                  <a:solidFill>
                    <a:srgbClr val="055EF0"/>
                  </a:solidFill>
                </a:rPr>
                <a:t>Esempio 1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CasellaDiTesto 6">
                  <a:extLst>
                    <a:ext uri="{FF2B5EF4-FFF2-40B4-BE49-F238E27FC236}">
                      <a16:creationId xmlns:a16="http://schemas.microsoft.com/office/drawing/2014/main" id="{CD855B29-0497-804C-7FF1-1383209917C3}"/>
                    </a:ext>
                  </a:extLst>
                </p:cNvPr>
                <p:cNvSpPr txBox="1"/>
                <p:nvPr/>
              </p:nvSpPr>
              <p:spPr>
                <a:xfrm>
                  <a:off x="983439" y="1485090"/>
                  <a:ext cx="1872208" cy="1066895"/>
                </a:xfrm>
                <a:prstGeom prst="rect">
                  <a:avLst/>
                </a:prstGeom>
                <a:solidFill>
                  <a:srgbClr val="FFF9CB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2200" b="1" dirty="0"/>
                    <a:t>Equazione</a:t>
                  </a: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22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it-IT" sz="22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it-IT" sz="22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sz="2200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it-IT" sz="22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den>
                        </m:f>
                      </m:oMath>
                    </m:oMathPara>
                  </a14:m>
                  <a:endParaRPr lang="it-IT" sz="2200" b="1" dirty="0"/>
                </a:p>
              </p:txBody>
            </p:sp>
          </mc:Choice>
          <mc:Fallback xmlns="">
            <p:sp>
              <p:nvSpPr>
                <p:cNvPr id="7" name="CasellaDiTesto 6">
                  <a:extLst>
                    <a:ext uri="{FF2B5EF4-FFF2-40B4-BE49-F238E27FC236}">
                      <a16:creationId xmlns:a16="http://schemas.microsoft.com/office/drawing/2014/main" id="{CD855B29-0497-804C-7FF1-1383209917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3439" y="1485090"/>
                  <a:ext cx="1872208" cy="1066895"/>
                </a:xfrm>
                <a:prstGeom prst="rect">
                  <a:avLst/>
                </a:prstGeom>
                <a:blipFill>
                  <a:blip r:embed="rId3"/>
                  <a:stretch>
                    <a:fillRect t="-3529" b="-1176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63768974-4BC5-C442-BCF7-63B038FCD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54714" y="2191454"/>
              <a:ext cx="4067282" cy="3830517"/>
            </a:xfrm>
            <a:prstGeom prst="rect">
              <a:avLst/>
            </a:prstGeom>
            <a:ln w="28575">
              <a:solidFill>
                <a:srgbClr val="FFC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426905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2" name="Slide Number Placeholder 9">
            <a:extLst>
              <a:ext uri="{FF2B5EF4-FFF2-40B4-BE49-F238E27FC236}">
                <a16:creationId xmlns:a16="http://schemas.microsoft.com/office/drawing/2014/main" id="{75DE21A5-8634-4B47-BC15-7B139DCB4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1CC65D7-A9B2-C64F-9A11-7F743EB15B35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  <p:sp>
        <p:nvSpPr>
          <p:cNvPr id="33803" name="Footer Placeholder 10">
            <a:extLst>
              <a:ext uri="{FF2B5EF4-FFF2-40B4-BE49-F238E27FC236}">
                <a16:creationId xmlns:a16="http://schemas.microsoft.com/office/drawing/2014/main" id="{5692D45D-84EA-DE47-B42D-F354CC50F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45" y="6483350"/>
            <a:ext cx="1907704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/>
              <a:t>Daniela Valenti, 2025</a:t>
            </a:r>
            <a:endParaRPr lang="it-IT" altLang="it-IT" sz="1400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F44BAADC-09E3-EB43-832C-05EFAADD4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56" y="108743"/>
            <a:ext cx="8964488" cy="1143000"/>
          </a:xfrm>
        </p:spPr>
        <p:txBody>
          <a:bodyPr/>
          <a:lstStyle/>
          <a:p>
            <a:r>
              <a:rPr lang="it-IT" sz="3200" b="1" dirty="0">
                <a:solidFill>
                  <a:srgbClr val="FF0000"/>
                </a:solidFill>
              </a:rPr>
              <a:t>Equazione e grafico dell’iperbole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AE527AF-AFBD-8ACE-DA49-6CC69E34E2F1}"/>
              </a:ext>
            </a:extLst>
          </p:cNvPr>
          <p:cNvSpPr txBox="1"/>
          <p:nvPr/>
        </p:nvSpPr>
        <p:spPr>
          <a:xfrm>
            <a:off x="3491880" y="1062048"/>
            <a:ext cx="2393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55EF0"/>
                </a:solidFill>
              </a:rPr>
              <a:t>Esempio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ella 8">
                <a:extLst>
                  <a:ext uri="{FF2B5EF4-FFF2-40B4-BE49-F238E27FC236}">
                    <a16:creationId xmlns:a16="http://schemas.microsoft.com/office/drawing/2014/main" id="{E169F85F-E7BB-04E5-1D1D-C798DDE2F5D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2937552"/>
                  </p:ext>
                </p:extLst>
              </p:nvPr>
            </p:nvGraphicFramePr>
            <p:xfrm>
              <a:off x="965597" y="2770868"/>
              <a:ext cx="2814315" cy="297027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80120">
                      <a:extLst>
                        <a:ext uri="{9D8B030D-6E8A-4147-A177-3AD203B41FA5}">
                          <a16:colId xmlns:a16="http://schemas.microsoft.com/office/drawing/2014/main" val="153203872"/>
                        </a:ext>
                      </a:extLst>
                    </a:gridCol>
                    <a:gridCol w="1734195">
                      <a:extLst>
                        <a:ext uri="{9D8B030D-6E8A-4147-A177-3AD203B41FA5}">
                          <a16:colId xmlns:a16="http://schemas.microsoft.com/office/drawing/2014/main" val="384333703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2000" b="1" i="1" smtClean="0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it-IT" sz="2000" b="1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it-IT" sz="20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sz="20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lang="it-IT" sz="20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it-IT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125344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⎼1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75366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⎼3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751591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it-IT" sz="2200" b="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sz="2200" b="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it-IT" sz="2200" b="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0</m:t>
                                    </m:r>
                                  </m:den>
                                </m:f>
                                <m:r>
                                  <a:rPr lang="it-IT" sz="22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it-IT" sz="22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non</m:t>
                                </m:r>
                                <m:r>
                                  <a:rPr lang="it-IT" sz="22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it-IT" sz="2200" b="0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esiste</m:t>
                                </m:r>
                              </m:oMath>
                            </m:oMathPara>
                          </a14:m>
                          <a:endParaRPr lang="it-IT" sz="2200" b="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151577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⎼1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10805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⎼3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3930374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ella 8">
                <a:extLst>
                  <a:ext uri="{FF2B5EF4-FFF2-40B4-BE49-F238E27FC236}">
                    <a16:creationId xmlns:a16="http://schemas.microsoft.com/office/drawing/2014/main" id="{E169F85F-E7BB-04E5-1D1D-C798DDE2F5D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45963869"/>
                  </p:ext>
                </p:extLst>
              </p:nvPr>
            </p:nvGraphicFramePr>
            <p:xfrm>
              <a:off x="965597" y="2770868"/>
              <a:ext cx="2814315" cy="297027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80120">
                      <a:extLst>
                        <a:ext uri="{9D8B030D-6E8A-4147-A177-3AD203B41FA5}">
                          <a16:colId xmlns:a16="http://schemas.microsoft.com/office/drawing/2014/main" val="153203872"/>
                        </a:ext>
                      </a:extLst>
                    </a:gridCol>
                    <a:gridCol w="1734195">
                      <a:extLst>
                        <a:ext uri="{9D8B030D-6E8A-4147-A177-3AD203B41FA5}">
                          <a16:colId xmlns:a16="http://schemas.microsoft.com/office/drawing/2014/main" val="3843337037"/>
                        </a:ext>
                      </a:extLst>
                    </a:gridCol>
                  </a:tblGrid>
                  <a:tr h="6640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400" b="1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3"/>
                          <a:stretch>
                            <a:fillRect l="-62774" t="-7547" r="-1460" b="-3584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25344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⎼1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753663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⎼3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75159176"/>
                      </a:ext>
                    </a:extLst>
                  </a:tr>
                  <a:tr h="72129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3"/>
                          <a:stretch>
                            <a:fillRect l="-62774" t="-208772" r="-1460" b="-1245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1515775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⎼1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8108051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⎼3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2000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3930374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9" name="Immagine 18">
            <a:extLst>
              <a:ext uri="{FF2B5EF4-FFF2-40B4-BE49-F238E27FC236}">
                <a16:creationId xmlns:a16="http://schemas.microsoft.com/office/drawing/2014/main" id="{CF3321F8-0FD4-F847-9FB0-31B5961BD1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27" r="-1961"/>
          <a:stretch/>
        </p:blipFill>
        <p:spPr>
          <a:xfrm>
            <a:off x="2123727" y="4256006"/>
            <a:ext cx="1656185" cy="642549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B465D5FF-F111-E348-BB55-C31EA65ABA8A}"/>
              </a:ext>
            </a:extLst>
          </p:cNvPr>
          <p:cNvGrpSpPr/>
          <p:nvPr/>
        </p:nvGrpSpPr>
        <p:grpSpPr>
          <a:xfrm>
            <a:off x="96547" y="1578404"/>
            <a:ext cx="8507901" cy="4838038"/>
            <a:chOff x="96547" y="1578404"/>
            <a:chExt cx="8507901" cy="4838038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E39F1F98-F867-9247-8541-D86423830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55976" y="2060847"/>
              <a:ext cx="4248472" cy="3963565"/>
            </a:xfrm>
            <a:prstGeom prst="rect">
              <a:avLst/>
            </a:prstGeom>
            <a:ln w="28575">
              <a:solidFill>
                <a:srgbClr val="FFC000"/>
              </a:solidFill>
            </a:ln>
          </p:spPr>
        </p:pic>
        <p:grpSp>
          <p:nvGrpSpPr>
            <p:cNvPr id="15" name="Gruppo 14">
              <a:extLst>
                <a:ext uri="{FF2B5EF4-FFF2-40B4-BE49-F238E27FC236}">
                  <a16:creationId xmlns:a16="http://schemas.microsoft.com/office/drawing/2014/main" id="{9493542C-6C51-CF47-A1E3-E9625FF05CEB}"/>
                </a:ext>
              </a:extLst>
            </p:cNvPr>
            <p:cNvGrpSpPr/>
            <p:nvPr/>
          </p:nvGrpSpPr>
          <p:grpSpPr>
            <a:xfrm>
              <a:off x="96547" y="1578404"/>
              <a:ext cx="4139777" cy="4838038"/>
              <a:chOff x="96547" y="1578404"/>
              <a:chExt cx="4139777" cy="483803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CasellaDiTesto 15">
                    <a:extLst>
                      <a:ext uri="{FF2B5EF4-FFF2-40B4-BE49-F238E27FC236}">
                        <a16:creationId xmlns:a16="http://schemas.microsoft.com/office/drawing/2014/main" id="{FF66747D-7A17-1A4C-8FEE-60A335A08ECA}"/>
                      </a:ext>
                    </a:extLst>
                  </p:cNvPr>
                  <p:cNvSpPr txBox="1"/>
                  <p:nvPr/>
                </p:nvSpPr>
                <p:spPr>
                  <a:xfrm>
                    <a:off x="1034731" y="1578404"/>
                    <a:ext cx="1872208" cy="1066895"/>
                  </a:xfrm>
                  <a:prstGeom prst="rect">
                    <a:avLst/>
                  </a:prstGeom>
                  <a:solidFill>
                    <a:srgbClr val="FFF9CB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it-IT" sz="2200" b="1" dirty="0"/>
                      <a:t>Equazione</a:t>
                    </a:r>
                  </a:p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it-IT" sz="22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it-IT" sz="2200" b="1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it-IT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sz="2200" b="1" i="1" smtClean="0"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it-IT" sz="22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den>
                          </m:f>
                        </m:oMath>
                      </m:oMathPara>
                    </a14:m>
                    <a:endParaRPr lang="it-IT" sz="2200" b="1" dirty="0"/>
                  </a:p>
                </p:txBody>
              </p:sp>
            </mc:Choice>
            <mc:Fallback xmlns="">
              <p:sp>
                <p:nvSpPr>
                  <p:cNvPr id="7" name="CasellaDiTesto 6">
                    <a:extLst>
                      <a:ext uri="{FF2B5EF4-FFF2-40B4-BE49-F238E27FC236}">
                        <a16:creationId xmlns:a16="http://schemas.microsoft.com/office/drawing/2014/main" id="{CD855B29-0497-804C-7FF1-1383209917C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34731" y="1578404"/>
                    <a:ext cx="1872208" cy="106689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t="-3529" b="-1176"/>
                    </a:stretch>
                  </a:blipFill>
                </p:spPr>
                <p:txBody>
                  <a:bodyPr/>
                  <a:lstStyle/>
                  <a:p>
                    <a:r>
                      <a:rPr lang="it-I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4E8EBBF2-47C4-D542-8858-69D3F41C6358}"/>
                  </a:ext>
                </a:extLst>
              </p:cNvPr>
              <p:cNvSpPr txBox="1"/>
              <p:nvPr/>
            </p:nvSpPr>
            <p:spPr>
              <a:xfrm>
                <a:off x="96547" y="5770111"/>
                <a:ext cx="4139777" cy="646331"/>
              </a:xfrm>
              <a:prstGeom prst="rect">
                <a:avLst/>
              </a:prstGeom>
              <a:solidFill>
                <a:srgbClr val="FFF9CB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Campo di esistenza della formula:</a:t>
                </a:r>
              </a:p>
              <a:p>
                <a:pPr algn="ctr"/>
                <a:r>
                  <a:rPr lang="it-IT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insieme R</a:t>
                </a:r>
                <a:r>
                  <a:rPr lang="it-IT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</a:t>
                </a:r>
                <a:r>
                  <a:rPr lang="it-IT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dei numeri reali diversi da 0</a:t>
                </a:r>
              </a:p>
            </p:txBody>
          </p:sp>
          <p:pic>
            <p:nvPicPr>
              <p:cNvPr id="20" name="Immagine 19">
                <a:extLst>
                  <a:ext uri="{FF2B5EF4-FFF2-40B4-BE49-F238E27FC236}">
                    <a16:creationId xmlns:a16="http://schemas.microsoft.com/office/drawing/2014/main" id="{877CAD98-E5CB-1841-B06C-9EDB203D80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2305" y="2586299"/>
                <a:ext cx="3049170" cy="320965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33881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2" name="Slide Number Placeholder 9">
            <a:extLst>
              <a:ext uri="{FF2B5EF4-FFF2-40B4-BE49-F238E27FC236}">
                <a16:creationId xmlns:a16="http://schemas.microsoft.com/office/drawing/2014/main" id="{75DE21A5-8634-4B47-BC15-7B139DCB4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1CC65D7-A9B2-C64F-9A11-7F743EB15B35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sp>
        <p:nvSpPr>
          <p:cNvPr id="33803" name="Footer Placeholder 10">
            <a:extLst>
              <a:ext uri="{FF2B5EF4-FFF2-40B4-BE49-F238E27FC236}">
                <a16:creationId xmlns:a16="http://schemas.microsoft.com/office/drawing/2014/main" id="{5692D45D-84EA-DE47-B42D-F354CC50F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45" y="6483350"/>
            <a:ext cx="1907704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/>
              <a:t>Daniela Valenti, 2025</a:t>
            </a:r>
            <a:endParaRPr lang="it-IT" altLang="it-IT" sz="1400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F44BAADC-09E3-EB43-832C-05EFAADD4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30" y="-34767"/>
            <a:ext cx="8964488" cy="1143000"/>
          </a:xfrm>
        </p:spPr>
        <p:txBody>
          <a:bodyPr/>
          <a:lstStyle/>
          <a:p>
            <a:r>
              <a:rPr lang="it-IT" sz="3200" b="1" dirty="0">
                <a:solidFill>
                  <a:srgbClr val="FF0000"/>
                </a:solidFill>
              </a:rPr>
              <a:t>Equazione e grafico dell’iperbole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73969626-3B94-014D-A7CA-2DA4E2670792}"/>
              </a:ext>
            </a:extLst>
          </p:cNvPr>
          <p:cNvGrpSpPr/>
          <p:nvPr/>
        </p:nvGrpSpPr>
        <p:grpSpPr>
          <a:xfrm>
            <a:off x="336562" y="1037683"/>
            <a:ext cx="8350238" cy="5683792"/>
            <a:chOff x="336562" y="1037683"/>
            <a:chExt cx="8350238" cy="568379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CasellaDiTesto 6">
                  <a:extLst>
                    <a:ext uri="{FF2B5EF4-FFF2-40B4-BE49-F238E27FC236}">
                      <a16:creationId xmlns:a16="http://schemas.microsoft.com/office/drawing/2014/main" id="{CD855B29-0497-804C-7FF1-1383209917C3}"/>
                    </a:ext>
                  </a:extLst>
                </p:cNvPr>
                <p:cNvSpPr txBox="1"/>
                <p:nvPr/>
              </p:nvSpPr>
              <p:spPr>
                <a:xfrm>
                  <a:off x="3575577" y="1037683"/>
                  <a:ext cx="1872208" cy="1066895"/>
                </a:xfrm>
                <a:prstGeom prst="rect">
                  <a:avLst/>
                </a:prstGeom>
                <a:solidFill>
                  <a:srgbClr val="FFF9CB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it-IT" sz="2200" b="1" dirty="0"/>
                    <a:t>Equazione</a:t>
                  </a: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22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it-IT" sz="22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it-IT" sz="22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sz="2200" b="1" i="1" smtClean="0">
                                <a:latin typeface="Cambria Math" panose="02040503050406030204" pitchFamily="18" charset="0"/>
                              </a:rPr>
                              <m:t>𝒌</m:t>
                            </m:r>
                          </m:num>
                          <m:den>
                            <m:r>
                              <a:rPr lang="it-IT" sz="22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den>
                        </m:f>
                      </m:oMath>
                    </m:oMathPara>
                  </a14:m>
                  <a:endParaRPr lang="it-IT" sz="2200" b="1" dirty="0"/>
                </a:p>
              </p:txBody>
            </p:sp>
          </mc:Choice>
          <mc:Fallback xmlns="">
            <p:sp>
              <p:nvSpPr>
                <p:cNvPr id="7" name="CasellaDiTesto 6">
                  <a:extLst>
                    <a:ext uri="{FF2B5EF4-FFF2-40B4-BE49-F238E27FC236}">
                      <a16:creationId xmlns:a16="http://schemas.microsoft.com/office/drawing/2014/main" id="{CD855B29-0497-804C-7FF1-1383209917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75577" y="1037683"/>
                  <a:ext cx="1872208" cy="1066895"/>
                </a:xfrm>
                <a:prstGeom prst="rect">
                  <a:avLst/>
                </a:prstGeom>
                <a:blipFill>
                  <a:blip r:embed="rId2"/>
                  <a:stretch>
                    <a:fillRect t="-3529" b="-2353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" name="Connettore 1 3">
              <a:extLst>
                <a:ext uri="{FF2B5EF4-FFF2-40B4-BE49-F238E27FC236}">
                  <a16:creationId xmlns:a16="http://schemas.microsoft.com/office/drawing/2014/main" id="{E9B23CE9-30FF-8213-E90A-173C65D15C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11681" y="2293724"/>
              <a:ext cx="21278" cy="2821974"/>
            </a:xfrm>
            <a:prstGeom prst="line">
              <a:avLst/>
            </a:prstGeom>
            <a:ln w="98425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831C7071-571F-F9F7-0C31-9142165033DC}"/>
                </a:ext>
              </a:extLst>
            </p:cNvPr>
            <p:cNvSpPr txBox="1"/>
            <p:nvPr/>
          </p:nvSpPr>
          <p:spPr>
            <a:xfrm>
              <a:off x="1553012" y="1891762"/>
              <a:ext cx="953852" cy="461665"/>
            </a:xfrm>
            <a:prstGeom prst="rect">
              <a:avLst/>
            </a:prstGeom>
            <a:solidFill>
              <a:srgbClr val="FFF9CB"/>
            </a:solidFill>
          </p:spPr>
          <p:txBody>
            <a:bodyPr wrap="square" rtlCol="0">
              <a:spAutoFit/>
            </a:bodyPr>
            <a:lstStyle/>
            <a:p>
              <a:r>
                <a:rPr lang="it-IT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</a:t>
              </a:r>
              <a:r>
                <a:rPr lang="it-IT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&gt; 0</a:t>
              </a:r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3D8FAE3E-3ED7-23E4-C308-A37B7B8C3C8C}"/>
                </a:ext>
              </a:extLst>
            </p:cNvPr>
            <p:cNvSpPr txBox="1"/>
            <p:nvPr/>
          </p:nvSpPr>
          <p:spPr>
            <a:xfrm>
              <a:off x="6369469" y="1831189"/>
              <a:ext cx="953851" cy="461665"/>
            </a:xfrm>
            <a:prstGeom prst="rect">
              <a:avLst/>
            </a:prstGeom>
            <a:solidFill>
              <a:srgbClr val="FFF9CB"/>
            </a:solidFill>
          </p:spPr>
          <p:txBody>
            <a:bodyPr wrap="square">
              <a:spAutoFit/>
            </a:bodyPr>
            <a:lstStyle/>
            <a:p>
              <a:r>
                <a:rPr lang="it-IT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 </a:t>
              </a:r>
              <a:r>
                <a:rPr lang="it-IT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&lt; 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1D96FA5-8C99-58AF-628E-E69A8994F3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562" y="5061681"/>
              <a:ext cx="8350238" cy="400110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it-IT" altLang="it-IT" sz="2000" b="1" dirty="0">
                  <a:latin typeface="Chalkboard" panose="03050602040202020205" pitchFamily="66" charset="77"/>
                </a:rPr>
                <a:t>Al posto di </a:t>
              </a:r>
              <a:r>
                <a:rPr lang="it-IT" altLang="it-IT" sz="2000" b="1" i="1" dirty="0">
                  <a:latin typeface="Chalkboard" panose="03050602040202020205" pitchFamily="66" charset="77"/>
                </a:rPr>
                <a:t>k</a:t>
              </a:r>
              <a:r>
                <a:rPr lang="it-IT" altLang="it-IT" sz="2000" b="1" dirty="0">
                  <a:latin typeface="Chalkboard" panose="03050602040202020205" pitchFamily="66" charset="77"/>
                </a:rPr>
                <a:t> posso  sostituire un qualunque numero reale. Esempi</a:t>
              </a:r>
            </a:p>
          </p:txBody>
        </p:sp>
        <p:pic>
          <p:nvPicPr>
            <p:cNvPr id="36" name="Immagine 35">
              <a:extLst>
                <a:ext uri="{FF2B5EF4-FFF2-40B4-BE49-F238E27FC236}">
                  <a16:creationId xmlns:a16="http://schemas.microsoft.com/office/drawing/2014/main" id="{3357ADC2-A0C3-12B5-268D-21450A807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77924" y="5461791"/>
              <a:ext cx="5587309" cy="1259684"/>
            </a:xfrm>
            <a:prstGeom prst="rect">
              <a:avLst/>
            </a:prstGeom>
          </p:spPr>
        </p:pic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90BCEEBB-12CE-A643-8531-F3771D724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80597" y="2382382"/>
              <a:ext cx="2866258" cy="2674043"/>
            </a:xfrm>
            <a:prstGeom prst="rect">
              <a:avLst/>
            </a:prstGeom>
            <a:ln w="28575">
              <a:solidFill>
                <a:srgbClr val="FFC000"/>
              </a:solidFill>
            </a:ln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1ED44B80-2BD3-3143-B8FB-EA301B82A5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7584" y="2385384"/>
              <a:ext cx="2870596" cy="2703493"/>
            </a:xfrm>
            <a:prstGeom prst="rect">
              <a:avLst/>
            </a:prstGeom>
            <a:ln w="28575">
              <a:solidFill>
                <a:srgbClr val="FFC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592283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2" name="Slide Number Placeholder 9">
            <a:extLst>
              <a:ext uri="{FF2B5EF4-FFF2-40B4-BE49-F238E27FC236}">
                <a16:creationId xmlns:a16="http://schemas.microsoft.com/office/drawing/2014/main" id="{75DE21A5-8634-4B47-BC15-7B139DCB4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1CC65D7-A9B2-C64F-9A11-7F743EB15B35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sp>
        <p:nvSpPr>
          <p:cNvPr id="33803" name="Footer Placeholder 10">
            <a:extLst>
              <a:ext uri="{FF2B5EF4-FFF2-40B4-BE49-F238E27FC236}">
                <a16:creationId xmlns:a16="http://schemas.microsoft.com/office/drawing/2014/main" id="{5692D45D-84EA-DE47-B42D-F354CC50F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45" y="6483350"/>
            <a:ext cx="1907704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2025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F44BAADC-09E3-EB43-832C-05EFAADD4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66795"/>
            <a:ext cx="8964488" cy="1143000"/>
          </a:xfrm>
        </p:spPr>
        <p:txBody>
          <a:bodyPr/>
          <a:lstStyle/>
          <a:p>
            <a:r>
              <a:rPr lang="it-IT" sz="3200" b="1" dirty="0">
                <a:solidFill>
                  <a:srgbClr val="FF0000"/>
                </a:solidFill>
              </a:rPr>
              <a:t>L’asse y è un asintoto dell’iperbole</a:t>
            </a: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41BF6171-9D89-7F82-BDB9-17D70793D60D}"/>
              </a:ext>
            </a:extLst>
          </p:cNvPr>
          <p:cNvGrpSpPr/>
          <p:nvPr/>
        </p:nvGrpSpPr>
        <p:grpSpPr>
          <a:xfrm>
            <a:off x="4300448" y="1209795"/>
            <a:ext cx="4589766" cy="4110538"/>
            <a:chOff x="4356956" y="908720"/>
            <a:chExt cx="4589766" cy="4110538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6C124019-7F38-3D4B-ABEF-BB3BF6162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56956" y="908720"/>
              <a:ext cx="4392488" cy="4110538"/>
            </a:xfrm>
            <a:prstGeom prst="rect">
              <a:avLst/>
            </a:prstGeom>
          </p:spPr>
        </p:pic>
        <p:cxnSp>
          <p:nvCxnSpPr>
            <p:cNvPr id="7" name="Connettore 2 6">
              <a:extLst>
                <a:ext uri="{FF2B5EF4-FFF2-40B4-BE49-F238E27FC236}">
                  <a16:creationId xmlns:a16="http://schemas.microsoft.com/office/drawing/2014/main" id="{E7E8B362-7C85-D848-8D7A-839BEFAF6E5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72908" y="2589591"/>
              <a:ext cx="747092" cy="983425"/>
            </a:xfrm>
            <a:prstGeom prst="straightConnector1">
              <a:avLst/>
            </a:prstGeom>
            <a:ln w="28575">
              <a:solidFill>
                <a:srgbClr val="055EF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3EF66C4F-55E8-E343-9AB6-41FCF64ADA34}"/>
                </a:ext>
              </a:extLst>
            </p:cNvPr>
            <p:cNvSpPr txBox="1"/>
            <p:nvPr/>
          </p:nvSpPr>
          <p:spPr>
            <a:xfrm>
              <a:off x="6642466" y="3573016"/>
              <a:ext cx="2304256" cy="92333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55EF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b="1" dirty="0"/>
                <a:t>Due archi separati che si avvicinano all’asse y.</a:t>
              </a:r>
            </a:p>
          </p:txBody>
        </p:sp>
        <p:cxnSp>
          <p:nvCxnSpPr>
            <p:cNvPr id="13" name="Connettore 2 12">
              <a:extLst>
                <a:ext uri="{FF2B5EF4-FFF2-40B4-BE49-F238E27FC236}">
                  <a16:creationId xmlns:a16="http://schemas.microsoft.com/office/drawing/2014/main" id="{092941A7-21D7-0740-82D7-492A51FF89A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25816" y="3359965"/>
              <a:ext cx="1494184" cy="213051"/>
            </a:xfrm>
            <a:prstGeom prst="straightConnector1">
              <a:avLst/>
            </a:prstGeom>
            <a:ln w="28575">
              <a:solidFill>
                <a:srgbClr val="055EF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DDB41E3-FFCD-DF40-12F8-95416B41F691}"/>
              </a:ext>
            </a:extLst>
          </p:cNvPr>
          <p:cNvSpPr txBox="1"/>
          <p:nvPr/>
        </p:nvSpPr>
        <p:spPr>
          <a:xfrm>
            <a:off x="172877" y="1531739"/>
            <a:ext cx="39801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solidFill>
                  <a:srgbClr val="0048B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La curva arriva a toccare l’asse y?</a:t>
            </a:r>
          </a:p>
          <a:p>
            <a:pPr algn="ctr"/>
            <a:r>
              <a:rPr lang="it-IT" sz="2000" b="1" dirty="0">
                <a:solidFill>
                  <a:srgbClr val="0048B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28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NO</a:t>
            </a:r>
          </a:p>
          <a:p>
            <a:r>
              <a:rPr lang="it-IT" sz="2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Equazione dell’asse y: </a:t>
            </a:r>
            <a:r>
              <a:rPr lang="it-IT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= </a:t>
            </a:r>
            <a:r>
              <a:rPr lang="it-IT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la 7">
                <a:extLst>
                  <a:ext uri="{FF2B5EF4-FFF2-40B4-BE49-F238E27FC236}">
                    <a16:creationId xmlns:a16="http://schemas.microsoft.com/office/drawing/2014/main" id="{90A25A25-7805-DE32-C3F0-1FD78725CED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9599284"/>
                  </p:ext>
                </p:extLst>
              </p:nvPr>
            </p:nvGraphicFramePr>
            <p:xfrm>
              <a:off x="110732" y="2808405"/>
              <a:ext cx="4104455" cy="124688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20891">
                      <a:extLst>
                        <a:ext uri="{9D8B030D-6E8A-4147-A177-3AD203B41FA5}">
                          <a16:colId xmlns:a16="http://schemas.microsoft.com/office/drawing/2014/main" val="2391901605"/>
                        </a:ext>
                      </a:extLst>
                    </a:gridCol>
                    <a:gridCol w="1336121">
                      <a:extLst>
                        <a:ext uri="{9D8B030D-6E8A-4147-A177-3AD203B41FA5}">
                          <a16:colId xmlns:a16="http://schemas.microsoft.com/office/drawing/2014/main" val="3556326525"/>
                        </a:ext>
                      </a:extLst>
                    </a:gridCol>
                    <a:gridCol w="360040">
                      <a:extLst>
                        <a:ext uri="{9D8B030D-6E8A-4147-A177-3AD203B41FA5}">
                          <a16:colId xmlns:a16="http://schemas.microsoft.com/office/drawing/2014/main" val="808838121"/>
                        </a:ext>
                      </a:extLst>
                    </a:gridCol>
                    <a:gridCol w="864096">
                      <a:extLst>
                        <a:ext uri="{9D8B030D-6E8A-4147-A177-3AD203B41FA5}">
                          <a16:colId xmlns:a16="http://schemas.microsoft.com/office/drawing/2014/main" val="4138627971"/>
                        </a:ext>
                      </a:extLst>
                    </a:gridCol>
                    <a:gridCol w="723307">
                      <a:extLst>
                        <a:ext uri="{9D8B030D-6E8A-4147-A177-3AD203B41FA5}">
                          <a16:colId xmlns:a16="http://schemas.microsoft.com/office/drawing/2014/main" val="3916927274"/>
                        </a:ext>
                      </a:extLst>
                    </a:gridCol>
                  </a:tblGrid>
                  <a:tr h="225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1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1" i="0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426637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𝒚</m:t>
                                </m:r>
                                <m:r>
                                  <a:rPr lang="it-IT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it-IT" b="1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b="1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it-IT" b="1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𝒙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it-IT" b="1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it-IT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it-IT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it-IT" b="1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r>
                            <a:rPr lang="it-IT" b="1" i="1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y</a:t>
                          </a:r>
                          <a:r>
                            <a:rPr lang="it-IT" b="1" i="0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non esiste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</a:pPr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</a:pPr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242774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la 7">
                <a:extLst>
                  <a:ext uri="{FF2B5EF4-FFF2-40B4-BE49-F238E27FC236}">
                    <a16:creationId xmlns:a16="http://schemas.microsoft.com/office/drawing/2014/main" id="{90A25A25-7805-DE32-C3F0-1FD78725CED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9599284"/>
                  </p:ext>
                </p:extLst>
              </p:nvPr>
            </p:nvGraphicFramePr>
            <p:xfrm>
              <a:off x="110732" y="2808405"/>
              <a:ext cx="4104455" cy="124688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20891">
                      <a:extLst>
                        <a:ext uri="{9D8B030D-6E8A-4147-A177-3AD203B41FA5}">
                          <a16:colId xmlns:a16="http://schemas.microsoft.com/office/drawing/2014/main" val="2391901605"/>
                        </a:ext>
                      </a:extLst>
                    </a:gridCol>
                    <a:gridCol w="1336121">
                      <a:extLst>
                        <a:ext uri="{9D8B030D-6E8A-4147-A177-3AD203B41FA5}">
                          <a16:colId xmlns:a16="http://schemas.microsoft.com/office/drawing/2014/main" val="3556326525"/>
                        </a:ext>
                      </a:extLst>
                    </a:gridCol>
                    <a:gridCol w="360040">
                      <a:extLst>
                        <a:ext uri="{9D8B030D-6E8A-4147-A177-3AD203B41FA5}">
                          <a16:colId xmlns:a16="http://schemas.microsoft.com/office/drawing/2014/main" val="808838121"/>
                        </a:ext>
                      </a:extLst>
                    </a:gridCol>
                    <a:gridCol w="864096">
                      <a:extLst>
                        <a:ext uri="{9D8B030D-6E8A-4147-A177-3AD203B41FA5}">
                          <a16:colId xmlns:a16="http://schemas.microsoft.com/office/drawing/2014/main" val="4138627971"/>
                        </a:ext>
                      </a:extLst>
                    </a:gridCol>
                    <a:gridCol w="723307">
                      <a:extLst>
                        <a:ext uri="{9D8B030D-6E8A-4147-A177-3AD203B41FA5}">
                          <a16:colId xmlns:a16="http://schemas.microsoft.com/office/drawing/2014/main" val="3916927274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1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1" i="0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4266373"/>
                      </a:ext>
                    </a:extLst>
                  </a:tr>
                  <a:tr h="881126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3"/>
                          <a:stretch>
                            <a:fillRect t="-45714" r="-401538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3"/>
                          <a:stretch>
                            <a:fillRect l="-61905" t="-45714" r="-148571" b="-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</a:pPr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</a:pPr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2427749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CasellaDiTesto 7">
            <a:extLst>
              <a:ext uri="{FF2B5EF4-FFF2-40B4-BE49-F238E27FC236}">
                <a16:creationId xmlns:a16="http://schemas.microsoft.com/office/drawing/2014/main" id="{76A4D063-7AF1-BBED-30D4-70352322DCCF}"/>
              </a:ext>
            </a:extLst>
          </p:cNvPr>
          <p:cNvSpPr txBox="1"/>
          <p:nvPr/>
        </p:nvSpPr>
        <p:spPr>
          <a:xfrm>
            <a:off x="220465" y="4115913"/>
            <a:ext cx="39801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Ma la curva si avvicina sempre più all’asse y, se sostituisco ad x numeri sempre più vicini a 0. </a:t>
            </a:r>
          </a:p>
          <a:p>
            <a:endParaRPr lang="it-IT" sz="22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74B18B3-1230-3CA9-7BC9-CD2A072133DA}"/>
              </a:ext>
            </a:extLst>
          </p:cNvPr>
          <p:cNvSpPr txBox="1"/>
          <p:nvPr/>
        </p:nvSpPr>
        <p:spPr>
          <a:xfrm>
            <a:off x="159410" y="5214974"/>
            <a:ext cx="4041221" cy="430887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r>
              <a:rPr lang="it-IT" sz="2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L’asse y è un </a:t>
            </a:r>
            <a:r>
              <a:rPr lang="it-IT" sz="22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asintoto</a:t>
            </a:r>
            <a:r>
              <a:rPr lang="it-IT" sz="2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dell’iperbole.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86A30F0-70F5-9EC8-B80B-4E5BA42A05C2}"/>
              </a:ext>
            </a:extLst>
          </p:cNvPr>
          <p:cNvSpPr txBox="1"/>
          <p:nvPr/>
        </p:nvSpPr>
        <p:spPr>
          <a:xfrm>
            <a:off x="4883508" y="5472326"/>
            <a:ext cx="3404899" cy="707886"/>
          </a:xfrm>
          <a:prstGeom prst="rect">
            <a:avLst/>
          </a:prstGeom>
          <a:solidFill>
            <a:srgbClr val="FFFEE8"/>
          </a:solidFill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Asintoto</a:t>
            </a:r>
            <a:r>
              <a:rPr lang="it-IT" sz="20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parola di origine greca.</a:t>
            </a:r>
          </a:p>
          <a:p>
            <a:r>
              <a:rPr lang="it-IT" sz="20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Significato: ‘che non incontra’ </a:t>
            </a:r>
          </a:p>
        </p:txBody>
      </p:sp>
    </p:spTree>
    <p:extLst>
      <p:ext uri="{BB962C8B-B14F-4D97-AF65-F5344CB8AC3E}">
        <p14:creationId xmlns:p14="http://schemas.microsoft.com/office/powerpoint/2010/main" val="2433306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2" name="Slide Number Placeholder 9">
            <a:extLst>
              <a:ext uri="{FF2B5EF4-FFF2-40B4-BE49-F238E27FC236}">
                <a16:creationId xmlns:a16="http://schemas.microsoft.com/office/drawing/2014/main" id="{75DE21A5-8634-4B47-BC15-7B139DCB4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1CC65D7-A9B2-C64F-9A11-7F743EB15B35}" type="slidenum">
              <a:rPr lang="it-IT" altLang="it-IT" sz="1400"/>
              <a:pPr eaLnBrk="1" hangingPunct="1"/>
              <a:t>6</a:t>
            </a:fld>
            <a:endParaRPr lang="it-IT" altLang="it-IT" sz="1400"/>
          </a:p>
        </p:txBody>
      </p:sp>
      <p:sp>
        <p:nvSpPr>
          <p:cNvPr id="33803" name="Footer Placeholder 10">
            <a:extLst>
              <a:ext uri="{FF2B5EF4-FFF2-40B4-BE49-F238E27FC236}">
                <a16:creationId xmlns:a16="http://schemas.microsoft.com/office/drawing/2014/main" id="{5692D45D-84EA-DE47-B42D-F354CC50F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50" y="6400421"/>
            <a:ext cx="1907704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2025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F44BAADC-09E3-EB43-832C-05EFAADD4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66795"/>
            <a:ext cx="8964488" cy="1143000"/>
          </a:xfrm>
        </p:spPr>
        <p:txBody>
          <a:bodyPr/>
          <a:lstStyle/>
          <a:p>
            <a:r>
              <a:rPr lang="it-IT" sz="3200" b="1" dirty="0">
                <a:solidFill>
                  <a:srgbClr val="FF0000"/>
                </a:solidFill>
              </a:rPr>
              <a:t>Gli asintoti dell’iperbole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la 7">
                <a:extLst>
                  <a:ext uri="{FF2B5EF4-FFF2-40B4-BE49-F238E27FC236}">
                    <a16:creationId xmlns:a16="http://schemas.microsoft.com/office/drawing/2014/main" id="{90A25A25-7805-DE32-C3F0-1FD78725CED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75692962"/>
                  </p:ext>
                </p:extLst>
              </p:nvPr>
            </p:nvGraphicFramePr>
            <p:xfrm>
              <a:off x="179512" y="2547481"/>
              <a:ext cx="4616430" cy="148793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55910">
                      <a:extLst>
                        <a:ext uri="{9D8B030D-6E8A-4147-A177-3AD203B41FA5}">
                          <a16:colId xmlns:a16="http://schemas.microsoft.com/office/drawing/2014/main" val="2391901605"/>
                        </a:ext>
                      </a:extLst>
                    </a:gridCol>
                    <a:gridCol w="544670">
                      <a:extLst>
                        <a:ext uri="{9D8B030D-6E8A-4147-A177-3AD203B41FA5}">
                          <a16:colId xmlns:a16="http://schemas.microsoft.com/office/drawing/2014/main" val="3556326525"/>
                        </a:ext>
                      </a:extLst>
                    </a:gridCol>
                    <a:gridCol w="933720">
                      <a:extLst>
                        <a:ext uri="{9D8B030D-6E8A-4147-A177-3AD203B41FA5}">
                          <a16:colId xmlns:a16="http://schemas.microsoft.com/office/drawing/2014/main" val="808838121"/>
                        </a:ext>
                      </a:extLst>
                    </a:gridCol>
                    <a:gridCol w="466860">
                      <a:extLst>
                        <a:ext uri="{9D8B030D-6E8A-4147-A177-3AD203B41FA5}">
                          <a16:colId xmlns:a16="http://schemas.microsoft.com/office/drawing/2014/main" val="4138627971"/>
                        </a:ext>
                      </a:extLst>
                    </a:gridCol>
                    <a:gridCol w="1815270">
                      <a:extLst>
                        <a:ext uri="{9D8B030D-6E8A-4147-A177-3AD203B41FA5}">
                          <a16:colId xmlns:a16="http://schemas.microsoft.com/office/drawing/2014/main" val="3916927274"/>
                        </a:ext>
                      </a:extLst>
                    </a:gridCol>
                  </a:tblGrid>
                  <a:tr h="139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1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it-IT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it-IT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=0</m:t>
                                </m:r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⟺</m:t>
                                </m:r>
                                <m:r>
                                  <a:rPr lang="it-IT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𝒙</m:t>
                                </m:r>
                                <m:r>
                                  <a:rPr lang="it-IT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it-IT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it-IT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it-IT" b="1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b="1" i="1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  <a:r>
                            <a:rPr lang="it-IT" b="1" i="0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non esiste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426637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𝒚</m:t>
                                </m:r>
                                <m:r>
                                  <a:rPr lang="it-IT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it-IT" b="1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it-IT" b="1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it-IT" b="1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𝒙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it-IT" b="1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1" i="0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242774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la 7">
                <a:extLst>
                  <a:ext uri="{FF2B5EF4-FFF2-40B4-BE49-F238E27FC236}">
                    <a16:creationId xmlns:a16="http://schemas.microsoft.com/office/drawing/2014/main" id="{90A25A25-7805-DE32-C3F0-1FD78725CED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75692962"/>
                  </p:ext>
                </p:extLst>
              </p:nvPr>
            </p:nvGraphicFramePr>
            <p:xfrm>
              <a:off x="179512" y="2547481"/>
              <a:ext cx="4616430" cy="148793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855910">
                      <a:extLst>
                        <a:ext uri="{9D8B030D-6E8A-4147-A177-3AD203B41FA5}">
                          <a16:colId xmlns:a16="http://schemas.microsoft.com/office/drawing/2014/main" val="2391901605"/>
                        </a:ext>
                      </a:extLst>
                    </a:gridCol>
                    <a:gridCol w="544670">
                      <a:extLst>
                        <a:ext uri="{9D8B030D-6E8A-4147-A177-3AD203B41FA5}">
                          <a16:colId xmlns:a16="http://schemas.microsoft.com/office/drawing/2014/main" val="3556326525"/>
                        </a:ext>
                      </a:extLst>
                    </a:gridCol>
                    <a:gridCol w="933720">
                      <a:extLst>
                        <a:ext uri="{9D8B030D-6E8A-4147-A177-3AD203B41FA5}">
                          <a16:colId xmlns:a16="http://schemas.microsoft.com/office/drawing/2014/main" val="808838121"/>
                        </a:ext>
                      </a:extLst>
                    </a:gridCol>
                    <a:gridCol w="466860">
                      <a:extLst>
                        <a:ext uri="{9D8B030D-6E8A-4147-A177-3AD203B41FA5}">
                          <a16:colId xmlns:a16="http://schemas.microsoft.com/office/drawing/2014/main" val="4138627971"/>
                        </a:ext>
                      </a:extLst>
                    </a:gridCol>
                    <a:gridCol w="1815270">
                      <a:extLst>
                        <a:ext uri="{9D8B030D-6E8A-4147-A177-3AD203B41FA5}">
                          <a16:colId xmlns:a16="http://schemas.microsoft.com/office/drawing/2014/main" val="3916927274"/>
                        </a:ext>
                      </a:extLst>
                    </a:gridCol>
                  </a:tblGrid>
                  <a:tr h="8811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1" i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2"/>
                          <a:stretch>
                            <a:fillRect l="-155245" t="-2857" r="-699" b="-7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4266373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>
                          <a:blip r:embed="rId2"/>
                          <a:stretch>
                            <a:fillRect l="-1493" t="-150000" r="-444776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0,0001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0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…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b="1" i="0" dirty="0">
                              <a:solidFill>
                                <a:srgbClr val="FF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2427749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9" name="Gruppo 18">
            <a:extLst>
              <a:ext uri="{FF2B5EF4-FFF2-40B4-BE49-F238E27FC236}">
                <a16:creationId xmlns:a16="http://schemas.microsoft.com/office/drawing/2014/main" id="{33341BF7-A6DA-0286-1262-27A43FB2FEFE}"/>
              </a:ext>
            </a:extLst>
          </p:cNvPr>
          <p:cNvGrpSpPr/>
          <p:nvPr/>
        </p:nvGrpSpPr>
        <p:grpSpPr>
          <a:xfrm>
            <a:off x="85217" y="1209795"/>
            <a:ext cx="4805020" cy="4605850"/>
            <a:chOff x="85217" y="1209795"/>
            <a:chExt cx="4805020" cy="4605850"/>
          </a:xfrm>
        </p:grpSpPr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CDDB41E3-FFCD-DF40-12F8-95416B41F691}"/>
                </a:ext>
              </a:extLst>
            </p:cNvPr>
            <p:cNvSpPr txBox="1"/>
            <p:nvPr/>
          </p:nvSpPr>
          <p:spPr>
            <a:xfrm>
              <a:off x="179512" y="1209795"/>
              <a:ext cx="424847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b="1" dirty="0">
                  <a:solidFill>
                    <a:srgbClr val="0048BA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La curva arriva a toccare l’asse x?</a:t>
              </a:r>
            </a:p>
            <a:p>
              <a:pPr algn="ctr"/>
              <a:r>
                <a:rPr lang="it-IT" sz="2200" b="1" dirty="0">
                  <a:solidFill>
                    <a:srgbClr val="0048BA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 </a:t>
              </a:r>
              <a:r>
                <a:rPr lang="it-IT" sz="2200" b="1" dirty="0">
                  <a:solidFill>
                    <a:srgbClr val="FF0000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NO</a:t>
              </a:r>
            </a:p>
            <a:p>
              <a:r>
                <a:rPr lang="it-IT" sz="22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Equazione dell’asse x: </a:t>
              </a:r>
              <a:r>
                <a:rPr lang="it-IT" sz="22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 = </a:t>
              </a:r>
              <a:r>
                <a:rPr lang="it-IT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76A4D063-7AF1-BBED-30D4-70352322DCCF}"/>
                </a:ext>
              </a:extLst>
            </p:cNvPr>
            <p:cNvSpPr txBox="1"/>
            <p:nvPr/>
          </p:nvSpPr>
          <p:spPr>
            <a:xfrm>
              <a:off x="85217" y="4369095"/>
              <a:ext cx="48050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Ma la curva si avvicina sempre più all’asse x, se sostituisco ad x numeri sempre più grandi positivi o sempre più piccoli negativi. </a:t>
              </a: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774B18B3-1230-3CA9-7BC9-CD2A072133DA}"/>
                </a:ext>
              </a:extLst>
            </p:cNvPr>
            <p:cNvSpPr txBox="1"/>
            <p:nvPr/>
          </p:nvSpPr>
          <p:spPr>
            <a:xfrm>
              <a:off x="85217" y="5384758"/>
              <a:ext cx="4805020" cy="430887"/>
            </a:xfrm>
            <a:prstGeom prst="rect">
              <a:avLst/>
            </a:prstGeom>
            <a:solidFill>
              <a:srgbClr val="FFFEE8"/>
            </a:solidFill>
          </p:spPr>
          <p:txBody>
            <a:bodyPr wrap="square" rtlCol="0">
              <a:spAutoFit/>
            </a:bodyPr>
            <a:lstStyle/>
            <a:p>
              <a:r>
                <a:rPr lang="it-IT" sz="22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Anche l’asse x è un </a:t>
              </a:r>
              <a:r>
                <a:rPr lang="it-IT" sz="2200" b="1" dirty="0">
                  <a:solidFill>
                    <a:srgbClr val="FF0000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asintoto</a:t>
              </a:r>
              <a:r>
                <a:rPr lang="it-IT" sz="22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 dell’iperbole. </a:t>
              </a:r>
            </a:p>
          </p:txBody>
        </p:sp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50B29AB9-2F4D-2C95-31A3-851416F588A4}"/>
              </a:ext>
            </a:extLst>
          </p:cNvPr>
          <p:cNvGrpSpPr/>
          <p:nvPr/>
        </p:nvGrpSpPr>
        <p:grpSpPr>
          <a:xfrm>
            <a:off x="5069381" y="1194176"/>
            <a:ext cx="3895107" cy="4876473"/>
            <a:chOff x="5069381" y="1194176"/>
            <a:chExt cx="3895107" cy="4876473"/>
          </a:xfrm>
        </p:grpSpPr>
        <p:grpSp>
          <p:nvGrpSpPr>
            <p:cNvPr id="17" name="Gruppo 16">
              <a:extLst>
                <a:ext uri="{FF2B5EF4-FFF2-40B4-BE49-F238E27FC236}">
                  <a16:creationId xmlns:a16="http://schemas.microsoft.com/office/drawing/2014/main" id="{8940C93A-00CA-A311-29E5-2B425FD9F786}"/>
                </a:ext>
              </a:extLst>
            </p:cNvPr>
            <p:cNvGrpSpPr/>
            <p:nvPr/>
          </p:nvGrpSpPr>
          <p:grpSpPr>
            <a:xfrm>
              <a:off x="5069381" y="1194176"/>
              <a:ext cx="3736849" cy="3774033"/>
              <a:chOff x="5209873" y="908720"/>
              <a:chExt cx="3736849" cy="3774033"/>
            </a:xfrm>
          </p:grpSpPr>
          <p:pic>
            <p:nvPicPr>
              <p:cNvPr id="4" name="Immagine 3">
                <a:extLst>
                  <a:ext uri="{FF2B5EF4-FFF2-40B4-BE49-F238E27FC236}">
                    <a16:creationId xmlns:a16="http://schemas.microsoft.com/office/drawing/2014/main" id="{6C124019-7F38-3D4B-ABEF-BB3BF61629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09873" y="908720"/>
                <a:ext cx="3539570" cy="3312368"/>
              </a:xfrm>
              <a:prstGeom prst="rect">
                <a:avLst/>
              </a:prstGeom>
            </p:spPr>
          </p:pic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3EF66C4F-55E8-E343-9AB6-41FCF64ADA34}"/>
                  </a:ext>
                </a:extLst>
              </p:cNvPr>
              <p:cNvSpPr txBox="1"/>
              <p:nvPr/>
            </p:nvSpPr>
            <p:spPr>
              <a:xfrm>
                <a:off x="6642466" y="3759423"/>
                <a:ext cx="2304256" cy="92333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55EF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it-IT" b="1" dirty="0"/>
                  <a:t>Due archi separati che si avvicinano agli assi cartesiani</a:t>
                </a:r>
              </a:p>
            </p:txBody>
          </p:sp>
          <p:cxnSp>
            <p:nvCxnSpPr>
              <p:cNvPr id="7" name="Connettore 2 6">
                <a:extLst>
                  <a:ext uri="{FF2B5EF4-FFF2-40B4-BE49-F238E27FC236}">
                    <a16:creationId xmlns:a16="http://schemas.microsoft.com/office/drawing/2014/main" id="{E7E8B362-7C85-D848-8D7A-839BEFAF6E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20000" y="2415235"/>
                <a:ext cx="0" cy="1344188"/>
              </a:xfrm>
              <a:prstGeom prst="straightConnector1">
                <a:avLst/>
              </a:prstGeom>
              <a:ln w="28575">
                <a:solidFill>
                  <a:srgbClr val="055EF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ttore 2 12">
                <a:extLst>
                  <a:ext uri="{FF2B5EF4-FFF2-40B4-BE49-F238E27FC236}">
                    <a16:creationId xmlns:a16="http://schemas.microsoft.com/office/drawing/2014/main" id="{092941A7-21D7-0740-82D7-492A51FF89A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556513" y="2773985"/>
                <a:ext cx="1063487" cy="985438"/>
              </a:xfrm>
              <a:prstGeom prst="straightConnector1">
                <a:avLst/>
              </a:prstGeom>
              <a:ln w="28575">
                <a:solidFill>
                  <a:srgbClr val="055EF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C924D220-0EF4-35AD-7654-543210E9C2AE}"/>
                </a:ext>
              </a:extLst>
            </p:cNvPr>
            <p:cNvSpPr txBox="1"/>
            <p:nvPr/>
          </p:nvSpPr>
          <p:spPr>
            <a:xfrm>
              <a:off x="5220072" y="5301208"/>
              <a:ext cx="3744416" cy="769441"/>
            </a:xfrm>
            <a:prstGeom prst="rect">
              <a:avLst/>
            </a:prstGeom>
            <a:solidFill>
              <a:srgbClr val="FFFEE8"/>
            </a:solidFill>
            <a:ln w="19050">
              <a:solidFill>
                <a:srgbClr val="0048BA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2200" b="1" dirty="0">
                  <a:solidFill>
                    <a:srgbClr val="0048BA"/>
                  </a:solidFill>
                </a:rPr>
                <a:t>Gli asintoti dell’iperbole sono gli assi cartesiani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813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2" name="Slide Number Placeholder 9">
            <a:extLst>
              <a:ext uri="{FF2B5EF4-FFF2-40B4-BE49-F238E27FC236}">
                <a16:creationId xmlns:a16="http://schemas.microsoft.com/office/drawing/2014/main" id="{75DE21A5-8634-4B47-BC15-7B139DCB4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1CC65D7-A9B2-C64F-9A11-7F743EB15B35}" type="slidenum">
              <a:rPr lang="it-IT" altLang="it-IT" sz="1400"/>
              <a:pPr eaLnBrk="1" hangingPunct="1"/>
              <a:t>7</a:t>
            </a:fld>
            <a:endParaRPr lang="it-IT" altLang="it-IT" sz="1400"/>
          </a:p>
        </p:txBody>
      </p:sp>
      <p:sp>
        <p:nvSpPr>
          <p:cNvPr id="33803" name="Footer Placeholder 10">
            <a:extLst>
              <a:ext uri="{FF2B5EF4-FFF2-40B4-BE49-F238E27FC236}">
                <a16:creationId xmlns:a16="http://schemas.microsoft.com/office/drawing/2014/main" id="{5692D45D-84EA-DE47-B42D-F354CC50F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50" y="6400421"/>
            <a:ext cx="1907704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2025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F44BAADC-09E3-EB43-832C-05EFAADD4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66795"/>
            <a:ext cx="8964488" cy="1143000"/>
          </a:xfrm>
        </p:spPr>
        <p:txBody>
          <a:bodyPr/>
          <a:lstStyle/>
          <a:p>
            <a:r>
              <a:rPr lang="it-IT" sz="3200" b="1" dirty="0">
                <a:solidFill>
                  <a:srgbClr val="FF0000"/>
                </a:solidFill>
              </a:rPr>
              <a:t>Centro di simmetria dell’iperbole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C4145EE-7039-EB4E-8F5F-E8A95659D33F}"/>
              </a:ext>
            </a:extLst>
          </p:cNvPr>
          <p:cNvSpPr txBox="1"/>
          <p:nvPr/>
        </p:nvSpPr>
        <p:spPr>
          <a:xfrm>
            <a:off x="1205372" y="931458"/>
            <a:ext cx="6912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Il punto O di intersezione degli asintoti è il centro di simmetria dell’iperbole.</a:t>
            </a:r>
          </a:p>
        </p:txBody>
      </p: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2A1470D6-EE67-EA44-A5B0-E0837029FE55}"/>
              </a:ext>
            </a:extLst>
          </p:cNvPr>
          <p:cNvGrpSpPr/>
          <p:nvPr/>
        </p:nvGrpSpPr>
        <p:grpSpPr>
          <a:xfrm>
            <a:off x="2590801" y="1936613"/>
            <a:ext cx="4566317" cy="4463808"/>
            <a:chOff x="2614405" y="1985262"/>
            <a:chExt cx="4566317" cy="4463808"/>
          </a:xfrm>
        </p:grpSpPr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4C9F78A3-407A-0D42-AC7D-DF23AFFF8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14405" y="1985262"/>
              <a:ext cx="4566317" cy="4463808"/>
            </a:xfrm>
            <a:prstGeom prst="rect">
              <a:avLst/>
            </a:prstGeom>
            <a:ln w="28575">
              <a:solidFill>
                <a:srgbClr val="FFC000"/>
              </a:solidFill>
            </a:ln>
          </p:spPr>
        </p:pic>
        <p:grpSp>
          <p:nvGrpSpPr>
            <p:cNvPr id="45" name="Gruppo 44">
              <a:extLst>
                <a:ext uri="{FF2B5EF4-FFF2-40B4-BE49-F238E27FC236}">
                  <a16:creationId xmlns:a16="http://schemas.microsoft.com/office/drawing/2014/main" id="{915CEB0E-588C-FD41-8CA8-7EC63EC1CD81}"/>
                </a:ext>
              </a:extLst>
            </p:cNvPr>
            <p:cNvGrpSpPr/>
            <p:nvPr/>
          </p:nvGrpSpPr>
          <p:grpSpPr>
            <a:xfrm>
              <a:off x="2810529" y="2081265"/>
              <a:ext cx="3742671" cy="3275800"/>
              <a:chOff x="2810529" y="2081265"/>
              <a:chExt cx="3742671" cy="3275800"/>
            </a:xfrm>
          </p:grpSpPr>
          <p:grpSp>
            <p:nvGrpSpPr>
              <p:cNvPr id="34" name="Gruppo 33">
                <a:extLst>
                  <a:ext uri="{FF2B5EF4-FFF2-40B4-BE49-F238E27FC236}">
                    <a16:creationId xmlns:a16="http://schemas.microsoft.com/office/drawing/2014/main" id="{013079D9-1241-D84F-9D9D-91B3BDCF670B}"/>
                  </a:ext>
                </a:extLst>
              </p:cNvPr>
              <p:cNvGrpSpPr/>
              <p:nvPr/>
            </p:nvGrpSpPr>
            <p:grpSpPr>
              <a:xfrm>
                <a:off x="4817214" y="4251296"/>
                <a:ext cx="1735986" cy="1105769"/>
                <a:chOff x="4828678" y="4342408"/>
                <a:chExt cx="1735986" cy="1105769"/>
              </a:xfrm>
            </p:grpSpPr>
            <p:sp>
              <p:nvSpPr>
                <p:cNvPr id="14" name="CasellaDiTesto 13">
                  <a:extLst>
                    <a:ext uri="{FF2B5EF4-FFF2-40B4-BE49-F238E27FC236}">
                      <a16:creationId xmlns:a16="http://schemas.microsoft.com/office/drawing/2014/main" id="{8FDB4B8C-D32B-2E4C-A5EB-872561E4494E}"/>
                    </a:ext>
                  </a:extLst>
                </p:cNvPr>
                <p:cNvSpPr txBox="1"/>
                <p:nvPr/>
              </p:nvSpPr>
              <p:spPr>
                <a:xfrm>
                  <a:off x="5231536" y="4801846"/>
                  <a:ext cx="1333128" cy="646331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55EF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b="1" i="1" dirty="0">
                      <a:solidFill>
                        <a:srgbClr val="055EF0"/>
                      </a:solidFill>
                    </a:rPr>
                    <a:t>Centro di</a:t>
                  </a:r>
                </a:p>
                <a:p>
                  <a:r>
                    <a:rPr lang="it-IT" b="1" i="1" dirty="0">
                      <a:solidFill>
                        <a:srgbClr val="055EF0"/>
                      </a:solidFill>
                    </a:rPr>
                    <a:t>simmetria</a:t>
                  </a:r>
                </a:p>
              </p:txBody>
            </p:sp>
            <p:cxnSp>
              <p:nvCxnSpPr>
                <p:cNvPr id="27" name="Connettore 2 26">
                  <a:extLst>
                    <a:ext uri="{FF2B5EF4-FFF2-40B4-BE49-F238E27FC236}">
                      <a16:creationId xmlns:a16="http://schemas.microsoft.com/office/drawing/2014/main" id="{6ADC1A63-7EE2-4345-8FB4-A92319A78A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828678" y="4342408"/>
                  <a:ext cx="402858" cy="459438"/>
                </a:xfrm>
                <a:prstGeom prst="straightConnector1">
                  <a:avLst/>
                </a:prstGeom>
                <a:ln w="38100">
                  <a:solidFill>
                    <a:srgbClr val="055EF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C8429A03-6CB5-974C-8B96-ACDA415D89B5}"/>
                  </a:ext>
                </a:extLst>
              </p:cNvPr>
              <p:cNvSpPr txBox="1"/>
              <p:nvPr/>
            </p:nvSpPr>
            <p:spPr>
              <a:xfrm>
                <a:off x="2810529" y="2081265"/>
                <a:ext cx="1224136" cy="64633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it-IT" b="1" i="1" dirty="0">
                    <a:solidFill>
                      <a:srgbClr val="FF0000"/>
                    </a:solidFill>
                  </a:rPr>
                  <a:t>Asintoto verticale</a:t>
                </a:r>
              </a:p>
            </p:txBody>
          </p:sp>
          <p:cxnSp>
            <p:nvCxnSpPr>
              <p:cNvPr id="38" name="Connettore 2 37">
                <a:extLst>
                  <a:ext uri="{FF2B5EF4-FFF2-40B4-BE49-F238E27FC236}">
                    <a16:creationId xmlns:a16="http://schemas.microsoft.com/office/drawing/2014/main" id="{869F569E-4976-E34F-AFA0-9B5F8FA0D1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34664" y="2510585"/>
                <a:ext cx="764841" cy="202273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CasellaDiTesto 40">
                <a:extLst>
                  <a:ext uri="{FF2B5EF4-FFF2-40B4-BE49-F238E27FC236}">
                    <a16:creationId xmlns:a16="http://schemas.microsoft.com/office/drawing/2014/main" id="{881E3F54-0F6D-064A-9AB8-EB1CFC984C64}"/>
                  </a:ext>
                </a:extLst>
              </p:cNvPr>
              <p:cNvSpPr txBox="1"/>
              <p:nvPr/>
            </p:nvSpPr>
            <p:spPr>
              <a:xfrm>
                <a:off x="2922625" y="3133314"/>
                <a:ext cx="1433351" cy="64633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b="1" i="1" dirty="0">
                    <a:solidFill>
                      <a:srgbClr val="FF0000"/>
                    </a:solidFill>
                  </a:rPr>
                  <a:t>Asintoto orizzontale</a:t>
                </a:r>
              </a:p>
            </p:txBody>
          </p:sp>
          <p:cxnSp>
            <p:nvCxnSpPr>
              <p:cNvPr id="43" name="Connettore 2 42">
                <a:extLst>
                  <a:ext uri="{FF2B5EF4-FFF2-40B4-BE49-F238E27FC236}">
                    <a16:creationId xmlns:a16="http://schemas.microsoft.com/office/drawing/2014/main" id="{51CAC447-59C7-6A4A-9FB6-AA21598E2A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78355" y="3759676"/>
                <a:ext cx="286266" cy="49162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93154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32">
            <a:extLst>
              <a:ext uri="{FF2B5EF4-FFF2-40B4-BE49-F238E27FC236}">
                <a16:creationId xmlns:a16="http://schemas.microsoft.com/office/drawing/2014/main" id="{D47D33B6-9209-8F42-A899-F95D76D81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3555" name="Rectangle 1034">
            <a:extLst>
              <a:ext uri="{FF2B5EF4-FFF2-40B4-BE49-F238E27FC236}">
                <a16:creationId xmlns:a16="http://schemas.microsoft.com/office/drawing/2014/main" id="{D03065F3-1F9C-8F43-BF48-DB5E67F91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3556" name="Footer Placeholder 6">
            <a:extLst>
              <a:ext uri="{FF2B5EF4-FFF2-40B4-BE49-F238E27FC236}">
                <a16:creationId xmlns:a16="http://schemas.microsoft.com/office/drawing/2014/main" id="{D380DE8A-740E-544D-AF76-2B59A617A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27" y="6572200"/>
            <a:ext cx="1862941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 dirty="0"/>
              <a:t>Daniela Valenti, 2025</a:t>
            </a:r>
          </a:p>
        </p:txBody>
      </p:sp>
      <p:sp>
        <p:nvSpPr>
          <p:cNvPr id="23557" name="Slide Number Placeholder 9">
            <a:extLst>
              <a:ext uri="{FF2B5EF4-FFF2-40B4-BE49-F238E27FC236}">
                <a16:creationId xmlns:a16="http://schemas.microsoft.com/office/drawing/2014/main" id="{F6571902-412B-BB4D-915C-EA3EE6A04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C013361-0A7D-CC45-AC95-BA28F6BF4FD8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sp>
        <p:nvSpPr>
          <p:cNvPr id="23558" name="Title 10">
            <a:extLst>
              <a:ext uri="{FF2B5EF4-FFF2-40B4-BE49-F238E27FC236}">
                <a16:creationId xmlns:a16="http://schemas.microsoft.com/office/drawing/2014/main" id="{B9E2F49E-5C0C-EA48-93C0-A1FE3D3A5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32657"/>
            <a:ext cx="8382000" cy="657943"/>
          </a:xfrm>
        </p:spPr>
        <p:txBody>
          <a:bodyPr/>
          <a:lstStyle/>
          <a:p>
            <a:pPr marL="723900" indent="-723900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Traslare un’iperbole</a:t>
            </a:r>
            <a:b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it-IT" altLang="it-IT" sz="3600" b="1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3CF66E36-FAEF-C4DC-94BC-860A3F51CBEC}"/>
              </a:ext>
            </a:extLst>
          </p:cNvPr>
          <p:cNvGrpSpPr/>
          <p:nvPr/>
        </p:nvGrpSpPr>
        <p:grpSpPr>
          <a:xfrm>
            <a:off x="183841" y="741436"/>
            <a:ext cx="8961219" cy="5905479"/>
            <a:chOff x="183841" y="741436"/>
            <a:chExt cx="8961219" cy="5905479"/>
          </a:xfrm>
        </p:grpSpPr>
        <p:sp>
          <p:nvSpPr>
            <p:cNvPr id="15" name="Down Arrow 14">
              <a:extLst>
                <a:ext uri="{FF2B5EF4-FFF2-40B4-BE49-F238E27FC236}">
                  <a16:creationId xmlns:a16="http://schemas.microsoft.com/office/drawing/2014/main" id="{1C5BCFE1-2083-0843-902B-9495D91085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8441" y="2795475"/>
              <a:ext cx="400975" cy="633524"/>
            </a:xfrm>
            <a:prstGeom prst="downArrow">
              <a:avLst>
                <a:gd name="adj1" fmla="val 50000"/>
                <a:gd name="adj2" fmla="val 49997"/>
              </a:avLst>
            </a:prstGeom>
            <a:solidFill>
              <a:srgbClr val="3366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/>
            <a:lstStyle/>
            <a:p>
              <a:endParaRPr lang="it-IT"/>
            </a:p>
          </p:txBody>
        </p:sp>
        <p:sp>
          <p:nvSpPr>
            <p:cNvPr id="23560" name="TextBox 15">
              <a:extLst>
                <a:ext uri="{FF2B5EF4-FFF2-40B4-BE49-F238E27FC236}">
                  <a16:creationId xmlns:a16="http://schemas.microsoft.com/office/drawing/2014/main" id="{4FE7849C-9913-A544-9603-FAF5E00617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1800" y="2795475"/>
              <a:ext cx="2260848" cy="4616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it-IT" altLang="it-IT" b="1" dirty="0">
                  <a:solidFill>
                    <a:srgbClr val="0000FF"/>
                  </a:solidFill>
                </a:rPr>
                <a:t>Traslo il piano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61" name="TextBox 16">
                  <a:extLst>
                    <a:ext uri="{FF2B5EF4-FFF2-40B4-BE49-F238E27FC236}">
                      <a16:creationId xmlns:a16="http://schemas.microsoft.com/office/drawing/2014/main" id="{0D4C9549-4798-8349-88B0-9165B42D334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902224" y="782405"/>
                  <a:ext cx="3505200" cy="1755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800000"/>
                  </a:solidFill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it-IT" altLang="it-IT" b="1" dirty="0">
                      <a:latin typeface="Arial Narrow Bold" panose="020B0606020202030204" pitchFamily="34" charset="0"/>
                    </a:rPr>
                    <a:t>Iperbole con:</a:t>
                  </a:r>
                  <a:br>
                    <a:rPr lang="it-IT" altLang="it-IT" b="1" dirty="0">
                      <a:latin typeface="Arial Narrow Bold" panose="020B0606020202030204" pitchFamily="34" charset="0"/>
                    </a:rPr>
                  </a:br>
                  <a:r>
                    <a:rPr lang="it-IT" altLang="it-IT" b="1" dirty="0">
                      <a:latin typeface="Arial Narrow Bold" panose="020B0606020202030204" pitchFamily="34" charset="0"/>
                    </a:rPr>
                    <a:t>- centro  C = O(0; 0);</a:t>
                  </a:r>
                </a:p>
                <a:p>
                  <a:pPr eaLnBrk="1" hangingPunct="1">
                    <a:buFontTx/>
                    <a:buChar char="-"/>
                  </a:pPr>
                  <a:r>
                    <a:rPr lang="it-IT" altLang="it-IT" b="1" dirty="0">
                      <a:latin typeface="Arial Narrow Bold" panose="020B0606020202030204" pitchFamily="34" charset="0"/>
                    </a:rPr>
                    <a:t> asintoti gli assi cartesiani;</a:t>
                  </a:r>
                </a:p>
                <a:p>
                  <a:pPr eaLnBrk="1" hangingPunct="1">
                    <a:buFontTx/>
                    <a:buChar char="-"/>
                  </a:pPr>
                  <a:r>
                    <a:rPr lang="it-IT" altLang="it-IT" b="1" dirty="0">
                      <a:latin typeface="Arial Narrow Bold" panose="020B0606020202030204" pitchFamily="34" charset="0"/>
                    </a:rPr>
                    <a:t> equazione </a:t>
                  </a:r>
                  <a14:m>
                    <m:oMath xmlns:m="http://schemas.openxmlformats.org/officeDocument/2006/math">
                      <m:r>
                        <a:rPr lang="it-IT" altLang="it-IT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it-IT" altLang="it-IT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altLang="it-IT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altLang="it-IT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it-IT" altLang="it-IT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it-IT" altLang="it-IT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</m:oMath>
                  </a14:m>
                  <a:r>
                    <a:rPr lang="it-IT" altLang="it-IT" b="1" dirty="0">
                      <a:latin typeface="Arial Narrow Bold" panose="020B0606020202030204" pitchFamily="34" charset="0"/>
                    </a:rPr>
                    <a:t>.</a:t>
                  </a:r>
                </a:p>
              </p:txBody>
            </p:sp>
          </mc:Choice>
          <mc:Fallback xmlns="">
            <p:sp>
              <p:nvSpPr>
                <p:cNvPr id="23561" name="TextBox 16">
                  <a:extLst>
                    <a:ext uri="{FF2B5EF4-FFF2-40B4-BE49-F238E27FC236}">
                      <a16:creationId xmlns:a16="http://schemas.microsoft.com/office/drawing/2014/main" id="{0D4C9549-4798-8349-88B0-9165B42D33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02224" y="782405"/>
                  <a:ext cx="3505200" cy="1755352"/>
                </a:xfrm>
                <a:prstGeom prst="rect">
                  <a:avLst/>
                </a:prstGeom>
                <a:blipFill>
                  <a:blip r:embed="rId3"/>
                  <a:stretch>
                    <a:fillRect l="-2509" t="-2128" r="-1075" b="-709"/>
                  </a:stretch>
                </a:blipFill>
                <a:ln w="19050">
                  <a:solidFill>
                    <a:srgbClr val="8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562" name="TextBox 17">
              <a:extLst>
                <a:ext uri="{FF2B5EF4-FFF2-40B4-BE49-F238E27FC236}">
                  <a16:creationId xmlns:a16="http://schemas.microsoft.com/office/drawing/2014/main" id="{9F9A53C0-1B96-7442-96A9-B0D5E3E415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4687" y="3576673"/>
              <a:ext cx="4884440" cy="120032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it-IT" altLang="it-IT" b="1" dirty="0">
                  <a:latin typeface="Arial Narrow Bold" panose="020B0606020202030204" pitchFamily="34" charset="0"/>
                </a:rPr>
                <a:t>Iperbole con:</a:t>
              </a:r>
              <a:br>
                <a:rPr lang="it-IT" altLang="it-IT" b="1" dirty="0">
                  <a:latin typeface="Arial Narrow Bold" panose="020B0606020202030204" pitchFamily="34" charset="0"/>
                </a:rPr>
              </a:br>
              <a:r>
                <a:rPr lang="it-IT" altLang="it-IT" b="1" dirty="0">
                  <a:latin typeface="Arial Narrow Bold" panose="020B0606020202030204" pitchFamily="34" charset="0"/>
                </a:rPr>
                <a:t>- centro  C = O’(3; 2);</a:t>
              </a:r>
            </a:p>
            <a:p>
              <a:pPr eaLnBrk="1" hangingPunct="1">
                <a:buFontTx/>
                <a:buChar char="-"/>
              </a:pPr>
              <a:r>
                <a:rPr lang="it-IT" altLang="it-IT" b="1" dirty="0">
                  <a:latin typeface="Arial Narrow Bold" panose="020B0606020202030204" pitchFamily="34" charset="0"/>
                </a:rPr>
                <a:t> asintoti  paralleli agli assi cartesiani.</a:t>
              </a:r>
            </a:p>
          </p:txBody>
        </p:sp>
        <p:sp>
          <p:nvSpPr>
            <p:cNvPr id="23563" name="TextBox 18">
              <a:extLst>
                <a:ext uri="{FF2B5EF4-FFF2-40B4-BE49-F238E27FC236}">
                  <a16:creationId xmlns:a16="http://schemas.microsoft.com/office/drawing/2014/main" id="{E1DFE55F-C0DA-2F43-92D4-CE332AA432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3001" y="4881169"/>
              <a:ext cx="541205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it-IT" altLang="it-IT" b="1" dirty="0">
                  <a:solidFill>
                    <a:srgbClr val="0000EE"/>
                  </a:solidFill>
                </a:rPr>
                <a:t>E l’equazione dell’iperbole traslata?</a:t>
              </a:r>
            </a:p>
          </p:txBody>
        </p:sp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7B136AD8-2BCD-78BC-9A7C-24A47C7CD543}"/>
                </a:ext>
              </a:extLst>
            </p:cNvPr>
            <p:cNvSpPr txBox="1"/>
            <p:nvPr/>
          </p:nvSpPr>
          <p:spPr>
            <a:xfrm>
              <a:off x="1869468" y="5815918"/>
              <a:ext cx="579887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altLang="it-IT" sz="2400" b="1" dirty="0"/>
                <a:t>Per rispondere ricordo come applicare le equazioni di una traslazione.</a:t>
              </a:r>
              <a:endParaRPr lang="it-IT" sz="2400" dirty="0"/>
            </a:p>
          </p:txBody>
        </p:sp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31AB70A3-BF96-3C6D-C1BB-6A33A3F78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6917" y="741436"/>
              <a:ext cx="2259223" cy="2267178"/>
            </a:xfrm>
            <a:prstGeom prst="rect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73C4E2B9-67D8-BD8B-DC92-3FFBCDA557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3841" y="3463825"/>
              <a:ext cx="2450173" cy="2257550"/>
            </a:xfrm>
            <a:prstGeom prst="rect">
              <a:avLst/>
            </a:prstGeom>
            <a:ln w="12700">
              <a:solidFill>
                <a:srgbClr val="FF0000"/>
              </a:solidFill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8">
            <a:extLst>
              <a:ext uri="{FF2B5EF4-FFF2-40B4-BE49-F238E27FC236}">
                <a16:creationId xmlns:a16="http://schemas.microsoft.com/office/drawing/2014/main" id="{4FD71E08-0BCC-584C-8A27-24FFA69E5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C1FB0F6-E1B7-674B-8A9B-E1CE4346AAC3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  <p:sp>
        <p:nvSpPr>
          <p:cNvPr id="20483" name="Footer Placeholder 9">
            <a:extLst>
              <a:ext uri="{FF2B5EF4-FFF2-40B4-BE49-F238E27FC236}">
                <a16:creationId xmlns:a16="http://schemas.microsoft.com/office/drawing/2014/main" id="{38DD0505-3769-B640-8DCA-73CB99734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2025</a:t>
            </a:r>
          </a:p>
        </p:txBody>
      </p:sp>
      <p:sp>
        <p:nvSpPr>
          <p:cNvPr id="20484" name="Title 6">
            <a:extLst>
              <a:ext uri="{FF2B5EF4-FFF2-40B4-BE49-F238E27FC236}">
                <a16:creationId xmlns:a16="http://schemas.microsoft.com/office/drawing/2014/main" id="{5C7CB98B-6770-4C46-A498-22E599B1F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8382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Applicare le equazioni di una trasformazione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09BFF60-7467-374B-B7AC-96E577885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692696"/>
            <a:ext cx="7772400" cy="559491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32">
            <a:extLst>
              <a:ext uri="{FF2B5EF4-FFF2-40B4-BE49-F238E27FC236}">
                <a16:creationId xmlns:a16="http://schemas.microsoft.com/office/drawing/2014/main" id="{8013320F-DB68-C442-9941-31D33A664A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4579" name="Rectangle 1034">
            <a:extLst>
              <a:ext uri="{FF2B5EF4-FFF2-40B4-BE49-F238E27FC236}">
                <a16:creationId xmlns:a16="http://schemas.microsoft.com/office/drawing/2014/main" id="{EE277E06-38E6-954B-9FF5-A3151C6A9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4580" name="Footer Placeholder 6">
            <a:extLst>
              <a:ext uri="{FF2B5EF4-FFF2-40B4-BE49-F238E27FC236}">
                <a16:creationId xmlns:a16="http://schemas.microsoft.com/office/drawing/2014/main" id="{5564714B-F713-0547-8B03-516CBD7A5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3610744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2025</a:t>
            </a:r>
            <a:endParaRPr lang="it-IT" altLang="it-IT" sz="1400" i="1" dirty="0"/>
          </a:p>
        </p:txBody>
      </p:sp>
      <p:sp>
        <p:nvSpPr>
          <p:cNvPr id="24581" name="Slide Number Placeholder 9">
            <a:extLst>
              <a:ext uri="{FF2B5EF4-FFF2-40B4-BE49-F238E27FC236}">
                <a16:creationId xmlns:a16="http://schemas.microsoft.com/office/drawing/2014/main" id="{3EEAFE2B-6A13-F44B-8BC9-650E8176D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45DDEF3-64B7-9D48-9BDC-EDEAE50F5CEA}" type="slidenum">
              <a:rPr lang="it-IT" altLang="it-IT" sz="1400"/>
              <a:pPr eaLnBrk="1" hangingPunct="1"/>
              <a:t>10</a:t>
            </a:fld>
            <a:endParaRPr lang="it-IT" altLang="it-IT" sz="1400"/>
          </a:p>
        </p:txBody>
      </p:sp>
      <p:sp>
        <p:nvSpPr>
          <p:cNvPr id="24582" name="Title 10">
            <a:extLst>
              <a:ext uri="{FF2B5EF4-FFF2-40B4-BE49-F238E27FC236}">
                <a16:creationId xmlns:a16="http://schemas.microsoft.com/office/drawing/2014/main" id="{52E4D57A-59BA-644B-8B80-53DB7E7CE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8610600" cy="533400"/>
          </a:xfrm>
        </p:spPr>
        <p:txBody>
          <a:bodyPr/>
          <a:lstStyle/>
          <a:p>
            <a:pPr marL="723900" indent="-723900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Equazione di iperbole traslata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E36BE2A-6FC1-86B6-F62E-18B06E901DC2}"/>
              </a:ext>
            </a:extLst>
          </p:cNvPr>
          <p:cNvSpPr txBox="1"/>
          <p:nvPr/>
        </p:nvSpPr>
        <p:spPr>
          <a:xfrm>
            <a:off x="3779912" y="784626"/>
            <a:ext cx="19442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it-IT" sz="2400" b="1" dirty="0">
                <a:solidFill>
                  <a:srgbClr val="0057DD"/>
                </a:solidFill>
              </a:rPr>
              <a:t>Esempio </a:t>
            </a:r>
            <a:endParaRPr lang="it-IT" sz="2400" dirty="0">
              <a:solidFill>
                <a:srgbClr val="0057DD"/>
              </a:solidFill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A11635ED-2558-0278-0417-B97EE38399CB}"/>
              </a:ext>
            </a:extLst>
          </p:cNvPr>
          <p:cNvGrpSpPr/>
          <p:nvPr/>
        </p:nvGrpSpPr>
        <p:grpSpPr>
          <a:xfrm>
            <a:off x="154671" y="1255816"/>
            <a:ext cx="8834658" cy="5125934"/>
            <a:chOff x="154671" y="1255816"/>
            <a:chExt cx="8834658" cy="5125934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C3BDCD11-0E51-F0D3-2C19-EDCB40C08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46606" y="2679393"/>
              <a:ext cx="4542723" cy="2588684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642ECE73-B155-D25F-E2EF-74376CC82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671" y="1255816"/>
              <a:ext cx="4215802" cy="51259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7892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32">
            <a:extLst>
              <a:ext uri="{FF2B5EF4-FFF2-40B4-BE49-F238E27FC236}">
                <a16:creationId xmlns:a16="http://schemas.microsoft.com/office/drawing/2014/main" id="{8013320F-DB68-C442-9941-31D33A664A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4579" name="Rectangle 1034">
            <a:extLst>
              <a:ext uri="{FF2B5EF4-FFF2-40B4-BE49-F238E27FC236}">
                <a16:creationId xmlns:a16="http://schemas.microsoft.com/office/drawing/2014/main" id="{EE277E06-38E6-954B-9FF5-A3151C6A9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4580" name="Footer Placeholder 6">
            <a:extLst>
              <a:ext uri="{FF2B5EF4-FFF2-40B4-BE49-F238E27FC236}">
                <a16:creationId xmlns:a16="http://schemas.microsoft.com/office/drawing/2014/main" id="{5564714B-F713-0547-8B03-516CBD7A5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3610744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2025</a:t>
            </a:r>
            <a:endParaRPr lang="it-IT" altLang="it-IT" sz="1400" i="1" dirty="0"/>
          </a:p>
        </p:txBody>
      </p:sp>
      <p:sp>
        <p:nvSpPr>
          <p:cNvPr id="24581" name="Slide Number Placeholder 9">
            <a:extLst>
              <a:ext uri="{FF2B5EF4-FFF2-40B4-BE49-F238E27FC236}">
                <a16:creationId xmlns:a16="http://schemas.microsoft.com/office/drawing/2014/main" id="{3EEAFE2B-6A13-F44B-8BC9-650E8176D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600" y="6366507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45DDEF3-64B7-9D48-9BDC-EDEAE50F5CEA}" type="slidenum">
              <a:rPr lang="it-IT" altLang="it-IT" sz="1400"/>
              <a:pPr eaLnBrk="1" hangingPunct="1"/>
              <a:t>11</a:t>
            </a:fld>
            <a:endParaRPr lang="it-IT" altLang="it-IT" sz="1400"/>
          </a:p>
        </p:txBody>
      </p:sp>
      <p:sp>
        <p:nvSpPr>
          <p:cNvPr id="24582" name="Title 10">
            <a:extLst>
              <a:ext uri="{FF2B5EF4-FFF2-40B4-BE49-F238E27FC236}">
                <a16:creationId xmlns:a16="http://schemas.microsoft.com/office/drawing/2014/main" id="{52E4D57A-59BA-644B-8B80-53DB7E7CE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8610600" cy="533400"/>
          </a:xfrm>
        </p:spPr>
        <p:txBody>
          <a:bodyPr/>
          <a:lstStyle/>
          <a:p>
            <a:pPr marL="723900" indent="-723900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Equazione di iperbole traslata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1BDD5D6E-63DE-0EAD-E065-889B5A93EE1A}"/>
              </a:ext>
            </a:extLst>
          </p:cNvPr>
          <p:cNvGrpSpPr/>
          <p:nvPr/>
        </p:nvGrpSpPr>
        <p:grpSpPr>
          <a:xfrm>
            <a:off x="514093" y="762000"/>
            <a:ext cx="8115813" cy="5459496"/>
            <a:chOff x="457200" y="907010"/>
            <a:chExt cx="8411445" cy="5459497"/>
          </a:xfrm>
        </p:grpSpPr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5E36BE2A-6FC1-86B6-F62E-18B06E901DC2}"/>
                </a:ext>
              </a:extLst>
            </p:cNvPr>
            <p:cNvSpPr txBox="1"/>
            <p:nvPr/>
          </p:nvSpPr>
          <p:spPr>
            <a:xfrm>
              <a:off x="3707904" y="907010"/>
              <a:ext cx="194421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altLang="it-IT" sz="2400" b="1" dirty="0">
                  <a:solidFill>
                    <a:srgbClr val="0057DD"/>
                  </a:solidFill>
                </a:rPr>
                <a:t>In generale</a:t>
              </a:r>
              <a:endParaRPr lang="it-IT" sz="2400" dirty="0">
                <a:solidFill>
                  <a:srgbClr val="0057DD"/>
                </a:solidFill>
              </a:endParaRPr>
            </a:p>
          </p:txBody>
        </p:sp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40FEB646-864B-5FF7-5B93-8DC14FB80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" y="1528342"/>
              <a:ext cx="3751109" cy="4838165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3883BB83-31E7-6869-3A59-A205D614A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7754" y="3368967"/>
              <a:ext cx="4630891" cy="2148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2440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1032">
            <a:extLst>
              <a:ext uri="{FF2B5EF4-FFF2-40B4-BE49-F238E27FC236}">
                <a16:creationId xmlns:a16="http://schemas.microsoft.com/office/drawing/2014/main" id="{FCB24C70-A7C9-6E4D-BC83-9E456BAB2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" y="2568131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5604" name="Rectangle 1034">
            <a:extLst>
              <a:ext uri="{FF2B5EF4-FFF2-40B4-BE49-F238E27FC236}">
                <a16:creationId xmlns:a16="http://schemas.microsoft.com/office/drawing/2014/main" id="{A8666A82-B236-944A-9DAA-44C8B90E9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" y="2568131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5605" name="Footer Placeholder 6">
            <a:extLst>
              <a:ext uri="{FF2B5EF4-FFF2-40B4-BE49-F238E27FC236}">
                <a16:creationId xmlns:a16="http://schemas.microsoft.com/office/drawing/2014/main" id="{DA107B11-775E-BA4E-94BF-D040F80F7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19842"/>
            <a:ext cx="1907704" cy="45715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27792" indent="-3747064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15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30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6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2025</a:t>
            </a:r>
            <a:endParaRPr lang="it-IT" altLang="it-IT" sz="1400" i="1" dirty="0"/>
          </a:p>
        </p:txBody>
      </p:sp>
      <p:sp>
        <p:nvSpPr>
          <p:cNvPr id="25606" name="Slide Number Placeholder 9">
            <a:extLst>
              <a:ext uri="{FF2B5EF4-FFF2-40B4-BE49-F238E27FC236}">
                <a16:creationId xmlns:a16="http://schemas.microsoft.com/office/drawing/2014/main" id="{CE24471E-671F-FF4B-870B-287891CA6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2992" y="6564240"/>
            <a:ext cx="2133376" cy="293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27792" indent="-3747064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15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30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45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6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32FACA0-8B82-F441-B5AB-E8BC08E9E1F9}" type="slidenum">
              <a:rPr lang="it-IT" altLang="it-IT" sz="1400"/>
              <a:pPr eaLnBrk="1" hangingPunct="1"/>
              <a:t>12</a:t>
            </a:fld>
            <a:endParaRPr lang="it-IT" altLang="it-IT" sz="1400" dirty="0"/>
          </a:p>
        </p:txBody>
      </p:sp>
      <p:sp>
        <p:nvSpPr>
          <p:cNvPr id="25607" name="Title 10">
            <a:extLst>
              <a:ext uri="{FF2B5EF4-FFF2-40B4-BE49-F238E27FC236}">
                <a16:creationId xmlns:a16="http://schemas.microsoft.com/office/drawing/2014/main" id="{A63FC551-B459-4D41-AE6B-0500E1AED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406" y="430648"/>
            <a:ext cx="7987188" cy="838112"/>
          </a:xfrm>
        </p:spPr>
        <p:txBody>
          <a:bodyPr/>
          <a:lstStyle/>
          <a:p>
            <a:pPr marL="9525"/>
            <a:r>
              <a:rPr lang="it-IT" altLang="it-IT" sz="3599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Riconoscere l’equazione di un’iperbole con gli asintoti paralleli agli assi cartesiani</a:t>
            </a:r>
            <a:endParaRPr lang="it-IT" altLang="it-IT" sz="3599" dirty="0">
              <a:solidFill>
                <a:srgbClr val="FF0000"/>
              </a:solidFill>
              <a:latin typeface="Arial Narrow" panose="020B0604020202020204" pitchFamily="34" charset="0"/>
              <a:ea typeface="Arial Black" panose="020B0604020202020204" pitchFamily="34" charset="0"/>
              <a:cs typeface="Arial Narrow" panose="020B0604020202020204" pitchFamily="34" charset="0"/>
            </a:endParaRP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9123DE86-EECB-EC40-AA81-8705CEE66687}"/>
              </a:ext>
            </a:extLst>
          </p:cNvPr>
          <p:cNvGrpSpPr/>
          <p:nvPr/>
        </p:nvGrpSpPr>
        <p:grpSpPr>
          <a:xfrm>
            <a:off x="80514" y="1537167"/>
            <a:ext cx="9063005" cy="4919286"/>
            <a:chOff x="80514" y="1537167"/>
            <a:chExt cx="9063005" cy="491928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608" name="TextBox 7">
                  <a:extLst>
                    <a:ext uri="{FF2B5EF4-FFF2-40B4-BE49-F238E27FC236}">
                      <a16:creationId xmlns:a16="http://schemas.microsoft.com/office/drawing/2014/main" id="{1E05E8B1-276F-8F4B-8255-1AEF57F5B88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0514" y="1537167"/>
                  <a:ext cx="9063005" cy="3783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it-IT" altLang="it-IT" sz="2800" b="1" dirty="0"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Ora dimentico traslazione e lettere con apici e concludo che: </a:t>
                  </a:r>
                </a:p>
                <a:p>
                  <a:pPr eaLnBrk="1" hangingPunct="1">
                    <a:spcAft>
                      <a:spcPts val="600"/>
                    </a:spcAft>
                  </a:pPr>
                  <a:r>
                    <a:rPr lang="it-IT" altLang="it-IT" sz="2903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Un’iperbole con centro C(</a:t>
                  </a:r>
                  <a:r>
                    <a:rPr lang="it-IT" altLang="it-IT" sz="2903" b="1" i="1" dirty="0" err="1">
                      <a:solidFill>
                        <a:srgbClr val="055E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</a:t>
                  </a:r>
                  <a:r>
                    <a:rPr lang="it-IT" altLang="it-IT" sz="2903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</a:t>
                  </a:r>
                  <a:r>
                    <a:rPr lang="it-IT" altLang="it-IT" sz="2903" b="1" i="1" dirty="0" err="1">
                      <a:solidFill>
                        <a:srgbClr val="055EF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r>
                    <a:rPr lang="it-IT" altLang="it-IT" sz="2903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 e asintoti paralleli agli assi cartesiani è descritta da una delle seguenti equazioni:</a:t>
                  </a:r>
                </a:p>
                <a:p>
                  <a:pPr eaLnBrk="1" hangingPunct="1">
                    <a:spcBef>
                      <a:spcPts val="544"/>
                    </a:spcBef>
                    <a:spcAft>
                      <a:spcPts val="544"/>
                    </a:spcAft>
                  </a:pPr>
                  <a:r>
                    <a:rPr lang="it-IT" altLang="it-IT" sz="2799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</a:t>
                  </a:r>
                  <a14:m>
                    <m:oMath xmlns:m="http://schemas.openxmlformats.org/officeDocument/2006/math">
                      <m:r>
                        <a:rPr lang="it-IT" sz="3200" b="1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𝒚</m:t>
                      </m:r>
                      <m:r>
                        <a:rPr lang="it-IT" sz="32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a:rPr lang="it-IT" sz="32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𝒒</m:t>
                      </m:r>
                      <m:r>
                        <a:rPr lang="it-IT" sz="32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it-IT" sz="3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it-IT" sz="3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𝒌</m:t>
                          </m:r>
                        </m:num>
                        <m:den>
                          <m:r>
                            <a:rPr lang="it-IT" sz="32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𝒙</m:t>
                          </m:r>
                          <m:r>
                            <a:rPr lang="it-IT" sz="3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r>
                            <a:rPr lang="it-IT" sz="3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𝒑</m:t>
                          </m:r>
                        </m:den>
                      </m:f>
                    </m:oMath>
                  </a14:m>
                  <a:endParaRPr lang="it-IT" altLang="it-IT" sz="2799" b="1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eaLnBrk="1" hangingPunct="1">
                    <a:spcAft>
                      <a:spcPts val="1200"/>
                    </a:spcAft>
                  </a:pPr>
                  <a:r>
                    <a:rPr lang="it-IT" altLang="it-IT" sz="2799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     </a:t>
                  </a:r>
                  <a:r>
                    <a:rPr lang="it-IT" altLang="it-IT" sz="2799" b="1" dirty="0">
                      <a:latin typeface="Arial Narrow" panose="020B0604020202020204" pitchFamily="34" charset="0"/>
                    </a:rPr>
                    <a:t>oppure</a:t>
                  </a:r>
                  <a:r>
                    <a:rPr lang="it-IT" altLang="it-IT" sz="2799" b="1" dirty="0"/>
                    <a:t>    </a:t>
                  </a:r>
                </a:p>
                <a:p>
                  <a:pPr eaLnBrk="1" hangingPunct="1">
                    <a:spcBef>
                      <a:spcPts val="544"/>
                    </a:spcBef>
                    <a:spcAft>
                      <a:spcPts val="544"/>
                    </a:spcAft>
                  </a:pPr>
                  <a:r>
                    <a:rPr lang="it-IT" altLang="it-IT" sz="2903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</a:t>
                  </a:r>
                  <a14:m>
                    <m:oMath xmlns:m="http://schemas.openxmlformats.org/officeDocument/2006/math">
                      <m:r>
                        <a:rPr lang="it-IT" sz="3200" b="1" i="1" smtClean="0">
                          <a:effectLst/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it-IT" sz="32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32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3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𝒂</m:t>
                          </m:r>
                          <m:r>
                            <a:rPr lang="it-IT" sz="3200" b="1" i="1" smtClean="0">
                              <a:effectLst/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it-IT" sz="3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it-IT" sz="3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𝒃</m:t>
                          </m:r>
                        </m:num>
                        <m:den>
                          <m:r>
                            <a:rPr lang="it-IT" sz="3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𝒄</m:t>
                          </m:r>
                          <m:r>
                            <a:rPr lang="it-IT" sz="3200" b="1" i="1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𝒙</m:t>
                          </m:r>
                          <m:r>
                            <a:rPr lang="it-IT" sz="3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it-IT" sz="3200" b="1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𝒅</m:t>
                          </m:r>
                        </m:den>
                      </m:f>
                    </m:oMath>
                  </a14:m>
                  <a:r>
                    <a:rPr lang="it-IT" sz="2400" dirty="0">
                      <a:effectLst/>
                    </a:rPr>
                    <a:t> </a:t>
                  </a:r>
                  <a:endParaRPr lang="it-IT" altLang="it-IT" sz="2903" b="1" i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5608" name="TextBox 7">
                  <a:extLst>
                    <a:ext uri="{FF2B5EF4-FFF2-40B4-BE49-F238E27FC236}">
                      <a16:creationId xmlns:a16="http://schemas.microsoft.com/office/drawing/2014/main" id="{1E05E8B1-276F-8F4B-8255-1AEF57F5B8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0514" y="1537167"/>
                  <a:ext cx="9063005" cy="3783665"/>
                </a:xfrm>
                <a:prstGeom prst="rect">
                  <a:avLst/>
                </a:prstGeom>
                <a:blipFill>
                  <a:blip r:embed="rId2"/>
                  <a:stretch>
                    <a:fillRect l="-1259" t="-1672" r="-1818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C5D52A26-F1C1-6F4F-9CCE-9580E7F1B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9717" y="2976653"/>
              <a:ext cx="5575300" cy="3479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8673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032">
            <a:extLst>
              <a:ext uri="{FF2B5EF4-FFF2-40B4-BE49-F238E27FC236}">
                <a16:creationId xmlns:a16="http://schemas.microsoft.com/office/drawing/2014/main" id="{1AE819BF-9697-934E-97D3-891A32812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5602" name="Rectangle 1034">
            <a:extLst>
              <a:ext uri="{FF2B5EF4-FFF2-40B4-BE49-F238E27FC236}">
                <a16:creationId xmlns:a16="http://schemas.microsoft.com/office/drawing/2014/main" id="{90DE547F-1CAF-A34E-8A89-B411F7EA9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5603" name="Footer Placeholder 6">
            <a:extLst>
              <a:ext uri="{FF2B5EF4-FFF2-40B4-BE49-F238E27FC236}">
                <a16:creationId xmlns:a16="http://schemas.microsoft.com/office/drawing/2014/main" id="{8D9D30AB-9AF5-4544-B6AB-0EBB5D2F5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700" y="6381750"/>
            <a:ext cx="3610744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2025</a:t>
            </a:r>
            <a:endParaRPr lang="it-IT" altLang="it-IT" sz="1400" i="1" dirty="0"/>
          </a:p>
        </p:txBody>
      </p:sp>
      <p:sp>
        <p:nvSpPr>
          <p:cNvPr id="25604" name="Slide Number Placeholder 9">
            <a:extLst>
              <a:ext uri="{FF2B5EF4-FFF2-40B4-BE49-F238E27FC236}">
                <a16:creationId xmlns:a16="http://schemas.microsoft.com/office/drawing/2014/main" id="{D737781F-3C17-1B49-B80B-9B17FDA72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0C1F3F1-9ED8-5A43-B383-D3421D75FFA5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400"/>
          </a:p>
        </p:txBody>
      </p:sp>
      <p:sp>
        <p:nvSpPr>
          <p:cNvPr id="25605" name="Title 10">
            <a:extLst>
              <a:ext uri="{FF2B5EF4-FFF2-40B4-BE49-F238E27FC236}">
                <a16:creationId xmlns:a16="http://schemas.microsoft.com/office/drawing/2014/main" id="{706D79BF-2038-804D-8210-14E6C86F04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" y="1844824"/>
            <a:ext cx="9201844" cy="735683"/>
          </a:xfrm>
        </p:spPr>
        <p:txBody>
          <a:bodyPr/>
          <a:lstStyle/>
          <a:p>
            <a:pPr marL="14288"/>
            <a:r>
              <a:rPr lang="it-IT" altLang="it-IT" sz="34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Attività</a:t>
            </a:r>
            <a:br>
              <a:rPr lang="it-IT" altLang="it-IT" sz="34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34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endParaRPr lang="it-IT" altLang="it-IT" sz="3400" b="1" dirty="0">
              <a:solidFill>
                <a:srgbClr val="FF0000"/>
              </a:solidFill>
              <a:latin typeface="Arial" panose="020B0604020202020204" pitchFamily="34" charset="0"/>
              <a:ea typeface="Arial Black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C5ECF30-44E6-F243-8378-BF50C6D8E00D}"/>
              </a:ext>
            </a:extLst>
          </p:cNvPr>
          <p:cNvSpPr txBox="1"/>
          <p:nvPr/>
        </p:nvSpPr>
        <p:spPr>
          <a:xfrm>
            <a:off x="395536" y="2924944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Completa la scheda per tracciare il grafico di un’iperbole a partire dalla sua equazione.</a:t>
            </a:r>
          </a:p>
        </p:txBody>
      </p:sp>
    </p:spTree>
    <p:extLst>
      <p:ext uri="{BB962C8B-B14F-4D97-AF65-F5344CB8AC3E}">
        <p14:creationId xmlns:p14="http://schemas.microsoft.com/office/powerpoint/2010/main" val="969893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032">
            <a:extLst>
              <a:ext uri="{FF2B5EF4-FFF2-40B4-BE49-F238E27FC236}">
                <a16:creationId xmlns:a16="http://schemas.microsoft.com/office/drawing/2014/main" id="{1AE819BF-9697-934E-97D3-891A328127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5602" name="Rectangle 1034">
            <a:extLst>
              <a:ext uri="{FF2B5EF4-FFF2-40B4-BE49-F238E27FC236}">
                <a16:creationId xmlns:a16="http://schemas.microsoft.com/office/drawing/2014/main" id="{90DE547F-1CAF-A34E-8A89-B411F7EA9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5603" name="Footer Placeholder 6">
            <a:extLst>
              <a:ext uri="{FF2B5EF4-FFF2-40B4-BE49-F238E27FC236}">
                <a16:creationId xmlns:a16="http://schemas.microsoft.com/office/drawing/2014/main" id="{8D9D30AB-9AF5-4544-B6AB-0EBB5D2F5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3538736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2025</a:t>
            </a:r>
            <a:endParaRPr lang="it-IT" altLang="it-IT" sz="1400" i="1" dirty="0"/>
          </a:p>
        </p:txBody>
      </p:sp>
      <p:sp>
        <p:nvSpPr>
          <p:cNvPr id="25604" name="Slide Number Placeholder 9">
            <a:extLst>
              <a:ext uri="{FF2B5EF4-FFF2-40B4-BE49-F238E27FC236}">
                <a16:creationId xmlns:a16="http://schemas.microsoft.com/office/drawing/2014/main" id="{D737781F-3C17-1B49-B80B-9B17FDA72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0C1F3F1-9ED8-5A43-B383-D3421D75FFA5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400"/>
          </a:p>
        </p:txBody>
      </p:sp>
      <p:sp>
        <p:nvSpPr>
          <p:cNvPr id="25605" name="Title 10">
            <a:extLst>
              <a:ext uri="{FF2B5EF4-FFF2-40B4-BE49-F238E27FC236}">
                <a16:creationId xmlns:a16="http://schemas.microsoft.com/office/drawing/2014/main" id="{706D79BF-2038-804D-8210-14E6C86F04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1060" y="2324100"/>
            <a:ext cx="8265740" cy="428625"/>
          </a:xfrm>
        </p:spPr>
        <p:txBody>
          <a:bodyPr/>
          <a:lstStyle/>
          <a:p>
            <a:pPr marL="14288"/>
            <a:r>
              <a:rPr lang="it-IT" altLang="it-IT" sz="34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Riflessioni sui risultati dell’attività</a:t>
            </a:r>
            <a:endParaRPr lang="it-IT" altLang="it-IT" sz="3400" b="1" dirty="0">
              <a:solidFill>
                <a:srgbClr val="FF0000"/>
              </a:solidFill>
              <a:latin typeface="Arial" panose="020B0604020202020204" pitchFamily="34" charset="0"/>
              <a:ea typeface="Arial Black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946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32">
            <a:extLst>
              <a:ext uri="{FF2B5EF4-FFF2-40B4-BE49-F238E27FC236}">
                <a16:creationId xmlns:a16="http://schemas.microsoft.com/office/drawing/2014/main" id="{976E8A52-6CAC-3941-B665-003D592E9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6627" name="Rectangle 1034">
            <a:extLst>
              <a:ext uri="{FF2B5EF4-FFF2-40B4-BE49-F238E27FC236}">
                <a16:creationId xmlns:a16="http://schemas.microsoft.com/office/drawing/2014/main" id="{7F823F88-7EA9-3149-BF84-0B488FF68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6628" name="Footer Placeholder 6">
            <a:extLst>
              <a:ext uri="{FF2B5EF4-FFF2-40B4-BE49-F238E27FC236}">
                <a16:creationId xmlns:a16="http://schemas.microsoft.com/office/drawing/2014/main" id="{8A2DEDEA-3C66-7941-83E0-E3E11F288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3538736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2025</a:t>
            </a:r>
            <a:endParaRPr lang="it-IT" altLang="it-IT" sz="1400" i="1" dirty="0"/>
          </a:p>
        </p:txBody>
      </p:sp>
      <p:sp>
        <p:nvSpPr>
          <p:cNvPr id="26629" name="Slide Number Placeholder 9">
            <a:extLst>
              <a:ext uri="{FF2B5EF4-FFF2-40B4-BE49-F238E27FC236}">
                <a16:creationId xmlns:a16="http://schemas.microsoft.com/office/drawing/2014/main" id="{86227C9E-63DA-054F-A172-CCC45040D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0536BE4-AE6C-8D48-91FE-5DE4B973BF77}" type="slidenum">
              <a:rPr lang="it-IT" altLang="it-IT" sz="1400"/>
              <a:pPr eaLnBrk="1" hangingPunct="1"/>
              <a:t>15</a:t>
            </a:fld>
            <a:endParaRPr lang="it-IT" altLang="it-IT" sz="1400"/>
          </a:p>
        </p:txBody>
      </p:sp>
      <p:sp>
        <p:nvSpPr>
          <p:cNvPr id="26630" name="Title 10">
            <a:extLst>
              <a:ext uri="{FF2B5EF4-FFF2-40B4-BE49-F238E27FC236}">
                <a16:creationId xmlns:a16="http://schemas.microsoft.com/office/drawing/2014/main" id="{C578483A-5CAE-4843-9E73-BF896BB0A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350" y="502316"/>
            <a:ext cx="8735888" cy="447909"/>
          </a:xfrm>
        </p:spPr>
        <p:txBody>
          <a:bodyPr/>
          <a:lstStyle/>
          <a:p>
            <a:pPr marL="723900" indent="-723900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1. Grafico di un’iperbole di equazione </a:t>
            </a:r>
            <a:b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600" b="1" i="1" dirty="0">
              <a:solidFill>
                <a:srgbClr val="FF0000"/>
              </a:solidFill>
              <a:latin typeface="Times New Roman" panose="02020603050405020304" pitchFamily="18" charset="0"/>
              <a:ea typeface="Arial Black" panose="020B06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CFFB76D8-A506-517C-FB1E-58AA1B566739}"/>
                  </a:ext>
                </a:extLst>
              </p:cNvPr>
              <p:cNvSpPr txBox="1"/>
              <p:nvPr/>
            </p:nvSpPr>
            <p:spPr>
              <a:xfrm>
                <a:off x="3902022" y="666527"/>
                <a:ext cx="1810544" cy="1027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it-IT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num>
                        <m:den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it-IT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CFFB76D8-A506-517C-FB1E-58AA1B5667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022" y="666527"/>
                <a:ext cx="1810544" cy="1027717"/>
              </a:xfrm>
              <a:prstGeom prst="rect">
                <a:avLst/>
              </a:prstGeom>
              <a:blipFill>
                <a:blip r:embed="rId2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magine 3">
            <a:extLst>
              <a:ext uri="{FF2B5EF4-FFF2-40B4-BE49-F238E27FC236}">
                <a16:creationId xmlns:a16="http://schemas.microsoft.com/office/drawing/2014/main" id="{C7D58EE6-7BFF-2AB7-0885-3A335F877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1871103"/>
            <a:ext cx="6300192" cy="446834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32">
            <a:extLst>
              <a:ext uri="{FF2B5EF4-FFF2-40B4-BE49-F238E27FC236}">
                <a16:creationId xmlns:a16="http://schemas.microsoft.com/office/drawing/2014/main" id="{D92F246C-9931-9048-B7F0-4D27A8C07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7651" name="Rectangle 1034">
            <a:extLst>
              <a:ext uri="{FF2B5EF4-FFF2-40B4-BE49-F238E27FC236}">
                <a16:creationId xmlns:a16="http://schemas.microsoft.com/office/drawing/2014/main" id="{861EF295-74BE-804E-8377-7784B8FAC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7652" name="Footer Placeholder 6">
            <a:extLst>
              <a:ext uri="{FF2B5EF4-FFF2-40B4-BE49-F238E27FC236}">
                <a16:creationId xmlns:a16="http://schemas.microsoft.com/office/drawing/2014/main" id="{4C850E9E-E2BA-8C43-9905-0221829B0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339472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2025</a:t>
            </a:r>
            <a:endParaRPr lang="it-IT" altLang="it-IT" sz="1400" i="1" dirty="0"/>
          </a:p>
        </p:txBody>
      </p:sp>
      <p:sp>
        <p:nvSpPr>
          <p:cNvPr id="27653" name="Slide Number Placeholder 9">
            <a:extLst>
              <a:ext uri="{FF2B5EF4-FFF2-40B4-BE49-F238E27FC236}">
                <a16:creationId xmlns:a16="http://schemas.microsoft.com/office/drawing/2014/main" id="{14FA8302-A4B3-7A40-B27E-AD97F22F2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D1C5524-BBEF-614B-A1ED-503D6E7FA50B}" type="slidenum">
              <a:rPr lang="it-IT" altLang="it-IT" sz="1400"/>
              <a:pPr eaLnBrk="1" hangingPunct="1"/>
              <a:t>16</a:t>
            </a:fld>
            <a:endParaRPr lang="it-IT" altLang="it-IT" sz="1400"/>
          </a:p>
        </p:txBody>
      </p:sp>
      <p:sp>
        <p:nvSpPr>
          <p:cNvPr id="27654" name="Title 10">
            <a:extLst>
              <a:ext uri="{FF2B5EF4-FFF2-40B4-BE49-F238E27FC236}">
                <a16:creationId xmlns:a16="http://schemas.microsoft.com/office/drawing/2014/main" id="{FC79173A-0E6C-5B41-940A-25BBE6A11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72265"/>
            <a:ext cx="8686800" cy="381000"/>
          </a:xfrm>
        </p:spPr>
        <p:txBody>
          <a:bodyPr/>
          <a:lstStyle/>
          <a:p>
            <a:pPr marL="723900" indent="-723900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1. Grafico di un’iperbole di equazione</a:t>
            </a:r>
            <a:b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600" dirty="0">
              <a:solidFill>
                <a:srgbClr val="FF0000"/>
              </a:solidFill>
              <a:latin typeface="Arial Narrow" panose="020B0604020202020204" pitchFamily="34" charset="0"/>
              <a:ea typeface="Arial Black" panose="020B0604020202020204" pitchFamily="34" charset="0"/>
              <a:cs typeface="Arial Narrow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208AFF97-1471-F5B5-2678-FC87FBE8DA4E}"/>
                  </a:ext>
                </a:extLst>
              </p:cNvPr>
              <p:cNvSpPr txBox="1"/>
              <p:nvPr/>
            </p:nvSpPr>
            <p:spPr>
              <a:xfrm>
                <a:off x="3167844" y="697045"/>
                <a:ext cx="2808312" cy="1110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it-IT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num>
                        <m:den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den>
                      </m:f>
                      <m:r>
                        <a:rPr lang="it-IT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it-IT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208AFF97-1471-F5B5-2678-FC87FBE8DA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7844" y="697045"/>
                <a:ext cx="2808312" cy="1110689"/>
              </a:xfrm>
              <a:prstGeom prst="rect">
                <a:avLst/>
              </a:prstGeom>
              <a:blipFill>
                <a:blip r:embed="rId2"/>
                <a:stretch>
                  <a:fillRect b="-674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magine 4">
            <a:extLst>
              <a:ext uri="{FF2B5EF4-FFF2-40B4-BE49-F238E27FC236}">
                <a16:creationId xmlns:a16="http://schemas.microsoft.com/office/drawing/2014/main" id="{4DF983BF-3B39-C986-9F86-EFF2D2417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1836869"/>
            <a:ext cx="5450305" cy="442223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32">
            <a:extLst>
              <a:ext uri="{FF2B5EF4-FFF2-40B4-BE49-F238E27FC236}">
                <a16:creationId xmlns:a16="http://schemas.microsoft.com/office/drawing/2014/main" id="{D92F246C-9931-9048-B7F0-4D27A8C07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7651" name="Rectangle 1034">
            <a:extLst>
              <a:ext uri="{FF2B5EF4-FFF2-40B4-BE49-F238E27FC236}">
                <a16:creationId xmlns:a16="http://schemas.microsoft.com/office/drawing/2014/main" id="{861EF295-74BE-804E-8377-7784B8FAC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7652" name="Footer Placeholder 6">
            <a:extLst>
              <a:ext uri="{FF2B5EF4-FFF2-40B4-BE49-F238E27FC236}">
                <a16:creationId xmlns:a16="http://schemas.microsoft.com/office/drawing/2014/main" id="{4C850E9E-E2BA-8C43-9905-0221829B0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339472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2025</a:t>
            </a:r>
            <a:endParaRPr lang="it-IT" altLang="it-IT" sz="1400" i="1" dirty="0"/>
          </a:p>
        </p:txBody>
      </p:sp>
      <p:sp>
        <p:nvSpPr>
          <p:cNvPr id="27653" name="Slide Number Placeholder 9">
            <a:extLst>
              <a:ext uri="{FF2B5EF4-FFF2-40B4-BE49-F238E27FC236}">
                <a16:creationId xmlns:a16="http://schemas.microsoft.com/office/drawing/2014/main" id="{14FA8302-A4B3-7A40-B27E-AD97F22F2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D1C5524-BBEF-614B-A1ED-503D6E7FA50B}" type="slidenum">
              <a:rPr lang="it-IT" altLang="it-IT" sz="1400"/>
              <a:pPr eaLnBrk="1" hangingPunct="1"/>
              <a:t>17</a:t>
            </a:fld>
            <a:endParaRPr lang="it-IT" altLang="it-IT" sz="1400"/>
          </a:p>
        </p:txBody>
      </p:sp>
      <p:sp>
        <p:nvSpPr>
          <p:cNvPr id="27654" name="Title 10">
            <a:extLst>
              <a:ext uri="{FF2B5EF4-FFF2-40B4-BE49-F238E27FC236}">
                <a16:creationId xmlns:a16="http://schemas.microsoft.com/office/drawing/2014/main" id="{FC79173A-0E6C-5B41-940A-25BBE6A11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18954"/>
            <a:ext cx="8686800" cy="381000"/>
          </a:xfrm>
        </p:spPr>
        <p:txBody>
          <a:bodyPr/>
          <a:lstStyle/>
          <a:p>
            <a:pPr marL="723900" indent="-723900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2. Grafico di un’iperbole di equazione</a:t>
            </a:r>
            <a:b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600" dirty="0">
              <a:solidFill>
                <a:srgbClr val="FF0000"/>
              </a:solidFill>
              <a:latin typeface="Arial Narrow" panose="020B0604020202020204" pitchFamily="34" charset="0"/>
              <a:ea typeface="Arial Black" panose="020B0604020202020204" pitchFamily="34" charset="0"/>
              <a:cs typeface="Arial Narrow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208AFF97-1471-F5B5-2678-FC87FBE8DA4E}"/>
                  </a:ext>
                </a:extLst>
              </p:cNvPr>
              <p:cNvSpPr txBox="1"/>
              <p:nvPr/>
            </p:nvSpPr>
            <p:spPr>
              <a:xfrm>
                <a:off x="2483768" y="1055251"/>
                <a:ext cx="3708412" cy="1027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it-IT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𝒂𝒙</m:t>
                          </m:r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num>
                        <m:den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𝒄𝒙</m:t>
                          </m:r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den>
                      </m:f>
                    </m:oMath>
                  </m:oMathPara>
                </a14:m>
                <a:endParaRPr lang="it-IT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208AFF97-1471-F5B5-2678-FC87FBE8DA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1055251"/>
                <a:ext cx="3708412" cy="1027717"/>
              </a:xfrm>
              <a:prstGeom prst="rect">
                <a:avLst/>
              </a:prstGeom>
              <a:blipFill>
                <a:blip r:embed="rId2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05F35CF8-3B41-090C-6D44-FAEEABE1C3CC}"/>
                  </a:ext>
                </a:extLst>
              </p:cNvPr>
              <p:cNvSpPr txBox="1"/>
              <p:nvPr/>
            </p:nvSpPr>
            <p:spPr>
              <a:xfrm>
                <a:off x="573814" y="2331832"/>
                <a:ext cx="8339844" cy="16358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sz="2800" b="1" dirty="0">
                    <a:effectLst/>
                    <a:latin typeface="+mn-lt"/>
                    <a:ea typeface="Times New Roman" panose="02020603050405020304" pitchFamily="18" charset="0"/>
                  </a:rPr>
                  <a:t>Il procedimento più rapido per tracciare il grafico è basato sulla divisione di polinomi per ricondurre l’equazione alla forma </a:t>
                </a:r>
                <a14:m>
                  <m:oMath xmlns:m="http://schemas.openxmlformats.org/officeDocument/2006/math">
                    <m:r>
                      <a:rPr lang="it-IT" sz="2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it-IT" sz="2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it-IT" sz="2800" b="1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𝒌</m:t>
                        </m:r>
                      </m:num>
                      <m:den>
                        <m:r>
                          <a:rPr lang="it-IT" sz="2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it-IT" sz="2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it-IT" sz="28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𝒑</m:t>
                        </m:r>
                      </m:den>
                    </m:f>
                    <m:r>
                      <a:rPr lang="it-IT" sz="2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it-IT" sz="2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𝒒</m:t>
                    </m:r>
                    <m:r>
                      <a:rPr lang="it-IT" sz="2800" b="1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r>
                  <a:rPr lang="it-IT" sz="2800" b="1" dirty="0">
                    <a:effectLst/>
                    <a:latin typeface="+mn-lt"/>
                    <a:ea typeface="Times New Roman" panose="02020603050405020304" pitchFamily="18" charset="0"/>
                  </a:rPr>
                  <a:t> </a:t>
                </a:r>
                <a:endParaRPr lang="it-IT" sz="2800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05F35CF8-3B41-090C-6D44-FAEEABE1C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814" y="2331832"/>
                <a:ext cx="8339844" cy="1635897"/>
              </a:xfrm>
              <a:prstGeom prst="rect">
                <a:avLst/>
              </a:prstGeom>
              <a:blipFill>
                <a:blip r:embed="rId3"/>
                <a:stretch>
                  <a:fillRect l="-1522" t="-3846" b="-153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sellaDiTesto 5">
            <a:extLst>
              <a:ext uri="{FF2B5EF4-FFF2-40B4-BE49-F238E27FC236}">
                <a16:creationId xmlns:a16="http://schemas.microsoft.com/office/drawing/2014/main" id="{FC53CBC5-265C-FB10-5D89-5F4D797F1077}"/>
              </a:ext>
            </a:extLst>
          </p:cNvPr>
          <p:cNvSpPr txBox="1"/>
          <p:nvPr/>
        </p:nvSpPr>
        <p:spPr>
          <a:xfrm>
            <a:off x="3807632" y="389580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55EF0"/>
                </a:solidFill>
              </a:rPr>
              <a:t>Esempio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C6626AD-D6C8-CD27-8C5D-058FD55450E3}"/>
              </a:ext>
            </a:extLst>
          </p:cNvPr>
          <p:cNvSpPr txBox="1"/>
          <p:nvPr/>
        </p:nvSpPr>
        <p:spPr>
          <a:xfrm>
            <a:off x="749034" y="4526168"/>
            <a:ext cx="7783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Tracciare il grafico dell’iperbole d’equazione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6C8A26AB-8DB8-0EE0-03DF-EFAE6151AEAF}"/>
                  </a:ext>
                </a:extLst>
              </p:cNvPr>
              <p:cNvSpPr txBox="1"/>
              <p:nvPr/>
            </p:nvSpPr>
            <p:spPr>
              <a:xfrm>
                <a:off x="2210594" y="5094728"/>
                <a:ext cx="3708412" cy="1027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3200" b="1" i="1" smtClean="0">
                          <a:solidFill>
                            <a:srgbClr val="055EF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it-IT" sz="3200" b="1" i="1" smtClean="0">
                          <a:solidFill>
                            <a:srgbClr val="055E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32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32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it-IT" sz="32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it-IT" sz="32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32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it-IT" sz="32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it-IT" sz="32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32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it-IT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6C8A26AB-8DB8-0EE0-03DF-EFAE6151AE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0594" y="5094728"/>
                <a:ext cx="3708412" cy="1027717"/>
              </a:xfrm>
              <a:prstGeom prst="rect">
                <a:avLst/>
              </a:prstGeom>
              <a:blipFill>
                <a:blip r:embed="rId4"/>
                <a:stretch>
                  <a:fillRect b="-864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4132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8DC44BE9-2384-E846-A950-BC352F990CA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6344" y="255709"/>
            <a:ext cx="8582856" cy="654050"/>
          </a:xfrm>
        </p:spPr>
        <p:txBody>
          <a:bodyPr anchor="t"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Divisione di polinomi</a:t>
            </a:r>
          </a:p>
        </p:txBody>
      </p:sp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BE97F105-5E61-D84E-B1F7-E4C609A60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0" y="6492875"/>
            <a:ext cx="609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84F79C1-9C23-8C41-8226-AA5ED478299F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44EE92EF-7EB9-D247-81D8-7A23F8D2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07504" y="6444637"/>
            <a:ext cx="230425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>
                <a:solidFill>
                  <a:srgbClr val="898989"/>
                </a:solidFill>
                <a:latin typeface="Calibri" panose="020F0502020204030204" pitchFamily="34" charset="0"/>
              </a:rPr>
              <a:t>Daniela Valenti, 2025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E115BDA-77E5-C3D0-CBA8-418A8F61419B}"/>
              </a:ext>
            </a:extLst>
          </p:cNvPr>
          <p:cNvSpPr txBox="1"/>
          <p:nvPr/>
        </p:nvSpPr>
        <p:spPr>
          <a:xfrm>
            <a:off x="4389120" y="26141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19DA081-FA5F-127B-6500-9064C8DB8FA7}"/>
              </a:ext>
            </a:extLst>
          </p:cNvPr>
          <p:cNvSpPr txBox="1"/>
          <p:nvPr/>
        </p:nvSpPr>
        <p:spPr>
          <a:xfrm>
            <a:off x="4819426" y="2926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FA7EEF9-1C41-6C40-B15F-4217BB554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008" y="909759"/>
            <a:ext cx="8100392" cy="542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04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8DC44BE9-2384-E846-A950-BC352F990CA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5536" y="332656"/>
            <a:ext cx="8582856" cy="654050"/>
          </a:xfrm>
        </p:spPr>
        <p:txBody>
          <a:bodyPr anchor="t"/>
          <a:lstStyle/>
          <a:p>
            <a:pPr eaLnBrk="1" hangingPunct="1"/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2. Grafico </a:t>
            </a:r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di un’iperbole di equazione</a:t>
            </a:r>
            <a:b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600" b="1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437" name="Slide Number Placeholder 3">
            <a:extLst>
              <a:ext uri="{FF2B5EF4-FFF2-40B4-BE49-F238E27FC236}">
                <a16:creationId xmlns:a16="http://schemas.microsoft.com/office/drawing/2014/main" id="{BE97F105-5E61-D84E-B1F7-E4C609A60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0" y="6492875"/>
            <a:ext cx="609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84F79C1-9C23-8C41-8226-AA5ED478299F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19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44EE92EF-7EB9-D247-81D8-7A23F8D2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>
                <a:solidFill>
                  <a:srgbClr val="898989"/>
                </a:solidFill>
                <a:latin typeface="Calibri" panose="020F0502020204030204" pitchFamily="34" charset="0"/>
              </a:rPr>
              <a:t>Daniela Valenti, 2025</a:t>
            </a:r>
            <a:endParaRPr lang="it-IT" altLang="it-IT" sz="1200" i="1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E115BDA-77E5-C3D0-CBA8-418A8F61419B}"/>
              </a:ext>
            </a:extLst>
          </p:cNvPr>
          <p:cNvSpPr txBox="1"/>
          <p:nvPr/>
        </p:nvSpPr>
        <p:spPr>
          <a:xfrm>
            <a:off x="4389120" y="26141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19DA081-FA5F-127B-6500-9064C8DB8FA7}"/>
              </a:ext>
            </a:extLst>
          </p:cNvPr>
          <p:cNvSpPr txBox="1"/>
          <p:nvPr/>
        </p:nvSpPr>
        <p:spPr>
          <a:xfrm>
            <a:off x="4819426" y="2926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05AC8B08-8325-1970-387F-A9FB3826CC5B}"/>
                  </a:ext>
                </a:extLst>
              </p:cNvPr>
              <p:cNvSpPr txBox="1"/>
              <p:nvPr/>
            </p:nvSpPr>
            <p:spPr>
              <a:xfrm>
                <a:off x="2534914" y="975955"/>
                <a:ext cx="3708412" cy="1027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it-IT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𝒂𝒙</m:t>
                          </m:r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num>
                        <m:den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𝒄𝒙</m:t>
                          </m:r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den>
                      </m:f>
                    </m:oMath>
                  </m:oMathPara>
                </a14:m>
                <a:endParaRPr lang="it-IT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05AC8B08-8325-1970-387F-A9FB3826CC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914" y="975955"/>
                <a:ext cx="3708412" cy="1027717"/>
              </a:xfrm>
              <a:prstGeom prst="rect">
                <a:avLst/>
              </a:prstGeom>
              <a:blipFill>
                <a:blip r:embed="rId2"/>
                <a:stretch>
                  <a:fillRect b="-853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sellaDiTesto 5">
            <a:extLst>
              <a:ext uri="{FF2B5EF4-FFF2-40B4-BE49-F238E27FC236}">
                <a16:creationId xmlns:a16="http://schemas.microsoft.com/office/drawing/2014/main" id="{7D6AAC96-8399-5FB8-B878-B369B6F4BC0D}"/>
              </a:ext>
            </a:extLst>
          </p:cNvPr>
          <p:cNvSpPr txBox="1"/>
          <p:nvPr/>
        </p:nvSpPr>
        <p:spPr>
          <a:xfrm>
            <a:off x="607369" y="2346002"/>
            <a:ext cx="349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Trovo che l’equazione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142106C5-F209-37B4-AA70-C29AB76586FB}"/>
                  </a:ext>
                </a:extLst>
              </p:cNvPr>
              <p:cNvSpPr txBox="1"/>
              <p:nvPr/>
            </p:nvSpPr>
            <p:spPr>
              <a:xfrm>
                <a:off x="152400" y="2807667"/>
                <a:ext cx="3708412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1" i="1" smtClean="0">
                          <a:solidFill>
                            <a:srgbClr val="055EF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it-IT" sz="2400" b="1" i="1" smtClean="0">
                          <a:solidFill>
                            <a:srgbClr val="055EF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4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4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it-IT" sz="24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it-IT" sz="24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24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it-IT" sz="24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it-IT" sz="24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24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it-IT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142106C5-F209-37B4-AA70-C29AB76586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2807667"/>
                <a:ext cx="3708412" cy="793679"/>
              </a:xfrm>
              <a:prstGeom prst="rect">
                <a:avLst/>
              </a:prstGeom>
              <a:blipFill>
                <a:blip r:embed="rId3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sellaDiTesto 7">
            <a:extLst>
              <a:ext uri="{FF2B5EF4-FFF2-40B4-BE49-F238E27FC236}">
                <a16:creationId xmlns:a16="http://schemas.microsoft.com/office/drawing/2014/main" id="{5B45EB75-FCA2-1A27-EB60-76A488FBF247}"/>
              </a:ext>
            </a:extLst>
          </p:cNvPr>
          <p:cNvSpPr txBox="1"/>
          <p:nvPr/>
        </p:nvSpPr>
        <p:spPr>
          <a:xfrm>
            <a:off x="762000" y="3698916"/>
            <a:ext cx="4839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si può scrivere nella forma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CD895815-53EE-2F7C-6C13-4129B5674D32}"/>
                  </a:ext>
                </a:extLst>
              </p:cNvPr>
              <p:cNvSpPr txBox="1"/>
              <p:nvPr/>
            </p:nvSpPr>
            <p:spPr>
              <a:xfrm>
                <a:off x="309251" y="4170964"/>
                <a:ext cx="4572000" cy="7862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it-IT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it-I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400" b="1" i="1" smtClean="0">
                              <a:solidFill>
                                <a:srgbClr val="3A7B53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it-IT" sz="2400" dirty="0"/>
              </a:p>
            </p:txBody>
          </p:sp>
        </mc:Choice>
        <mc:Fallback xmlns="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CD895815-53EE-2F7C-6C13-4129B5674D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251" y="4170964"/>
                <a:ext cx="4572000" cy="786241"/>
              </a:xfrm>
              <a:prstGeom prst="rect">
                <a:avLst/>
              </a:prstGeom>
              <a:blipFill>
                <a:blip r:embed="rId4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1C668AC-C83F-FA3B-DEF4-55FD7E80084F}"/>
              </a:ext>
            </a:extLst>
          </p:cNvPr>
          <p:cNvSpPr txBox="1"/>
          <p:nvPr/>
        </p:nvSpPr>
        <p:spPr>
          <a:xfrm>
            <a:off x="830166" y="4954430"/>
            <a:ext cx="388585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Perciò abbiamo già disegnato il </a:t>
            </a:r>
            <a:r>
              <a:rPr lang="it-IT" sz="2400" b="1"/>
              <a:t>suo grafico nel </a:t>
            </a:r>
            <a:r>
              <a:rPr lang="it-IT" sz="2400" b="1" dirty="0"/>
              <a:t>quesito 1</a:t>
            </a:r>
            <a:r>
              <a:rPr lang="it-IT" sz="2800" b="1" dirty="0"/>
              <a:t>.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861A7C40-4673-23C4-2616-85A5975F21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9694" y="2445253"/>
            <a:ext cx="3492388" cy="343679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21496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032">
            <a:extLst>
              <a:ext uri="{FF2B5EF4-FFF2-40B4-BE49-F238E27FC236}">
                <a16:creationId xmlns:a16="http://schemas.microsoft.com/office/drawing/2014/main" id="{A0FF8C6E-CD34-F941-BC7B-1A7AED9D7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7650" name="Rectangle 1034">
            <a:extLst>
              <a:ext uri="{FF2B5EF4-FFF2-40B4-BE49-F238E27FC236}">
                <a16:creationId xmlns:a16="http://schemas.microsoft.com/office/drawing/2014/main" id="{68298E73-4A43-3C4F-A319-5539A8E59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7651" name="Footer Placeholder 6">
            <a:extLst>
              <a:ext uri="{FF2B5EF4-FFF2-40B4-BE49-F238E27FC236}">
                <a16:creationId xmlns:a16="http://schemas.microsoft.com/office/drawing/2014/main" id="{BE34915B-9316-F14D-9A82-28947FD2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3610744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2025</a:t>
            </a:r>
            <a:endParaRPr lang="it-IT" altLang="it-IT" sz="1400" i="1" dirty="0"/>
          </a:p>
        </p:txBody>
      </p:sp>
      <p:sp>
        <p:nvSpPr>
          <p:cNvPr id="27652" name="Slide Number Placeholder 9">
            <a:extLst>
              <a:ext uri="{FF2B5EF4-FFF2-40B4-BE49-F238E27FC236}">
                <a16:creationId xmlns:a16="http://schemas.microsoft.com/office/drawing/2014/main" id="{B0B6696C-460E-AF4F-9D29-D2326E9EA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C7927EE-37C2-1C4F-B77D-1250F3653728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it-IT" altLang="it-IT" sz="1400"/>
          </a:p>
        </p:txBody>
      </p:sp>
      <p:sp>
        <p:nvSpPr>
          <p:cNvPr id="27653" name="Title 10">
            <a:extLst>
              <a:ext uri="{FF2B5EF4-FFF2-40B4-BE49-F238E27FC236}">
                <a16:creationId xmlns:a16="http://schemas.microsoft.com/office/drawing/2014/main" id="{5A868FA1-C9EB-8640-8380-5C12735C85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038" y="803058"/>
            <a:ext cx="8892480" cy="380008"/>
          </a:xfrm>
        </p:spPr>
        <p:txBody>
          <a:bodyPr/>
          <a:lstStyle/>
          <a:p>
            <a:pPr marL="14288" indent="28575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Procedimento per disegnare un’iperbole con gli asintoti paralleli agli assi cartesiani</a:t>
            </a:r>
            <a:endParaRPr lang="it-IT" altLang="it-IT" sz="3200" b="1" dirty="0">
              <a:solidFill>
                <a:srgbClr val="FF0000"/>
              </a:solidFill>
              <a:latin typeface="Arial" panose="020B0604020202020204" pitchFamily="34" charset="0"/>
              <a:ea typeface="Arial Black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C816AB0-C156-1747-B531-50DF823F5054}"/>
              </a:ext>
            </a:extLst>
          </p:cNvPr>
          <p:cNvSpPr txBox="1"/>
          <p:nvPr/>
        </p:nvSpPr>
        <p:spPr>
          <a:xfrm>
            <a:off x="475685" y="1844824"/>
            <a:ext cx="8211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57DD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Procedimento valido solo se l’equazione è del tipo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tangolo 8">
                <a:extLst>
                  <a:ext uri="{FF2B5EF4-FFF2-40B4-BE49-F238E27FC236}">
                    <a16:creationId xmlns:a16="http://schemas.microsoft.com/office/drawing/2014/main" id="{2A24CE32-4521-8D4B-AED1-CB16194BB5ED}"/>
                  </a:ext>
                </a:extLst>
              </p:cNvPr>
              <p:cNvSpPr/>
              <p:nvPr/>
            </p:nvSpPr>
            <p:spPr>
              <a:xfrm>
                <a:off x="4546321" y="2944965"/>
                <a:ext cx="2526028" cy="91794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it-IT" sz="2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𝒂𝒙</m:t>
                          </m:r>
                          <m:r>
                            <a:rPr lang="it-IT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num>
                        <m:den>
                          <m:r>
                            <a:rPr lang="it-IT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𝒄𝒙</m:t>
                          </m:r>
                          <m:r>
                            <a:rPr lang="it-IT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den>
                      </m:f>
                    </m:oMath>
                  </m:oMathPara>
                </a14:m>
                <a:endParaRPr lang="it-IT" sz="2800" dirty="0"/>
              </a:p>
            </p:txBody>
          </p:sp>
        </mc:Choice>
        <mc:Fallback xmlns="">
          <p:sp>
            <p:nvSpPr>
              <p:cNvPr id="9" name="Rettangolo 8">
                <a:extLst>
                  <a:ext uri="{FF2B5EF4-FFF2-40B4-BE49-F238E27FC236}">
                    <a16:creationId xmlns:a16="http://schemas.microsoft.com/office/drawing/2014/main" id="{2A24CE32-4521-8D4B-AED1-CB16194BB5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321" y="2944965"/>
                <a:ext cx="2526028" cy="917944"/>
              </a:xfrm>
              <a:prstGeom prst="rect">
                <a:avLst/>
              </a:prstGeom>
              <a:blipFill>
                <a:blip r:embed="rId2"/>
                <a:stretch>
                  <a:fillRect b="-5333"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ttangolo 9">
                <a:extLst>
                  <a:ext uri="{FF2B5EF4-FFF2-40B4-BE49-F238E27FC236}">
                    <a16:creationId xmlns:a16="http://schemas.microsoft.com/office/drawing/2014/main" id="{B5124876-25E2-B840-AEA7-644A77485193}"/>
                  </a:ext>
                </a:extLst>
              </p:cNvPr>
              <p:cNvSpPr/>
              <p:nvPr/>
            </p:nvSpPr>
            <p:spPr>
              <a:xfrm>
                <a:off x="971600" y="2986264"/>
                <a:ext cx="2071401" cy="77412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r>
                  <a:rPr lang="it-IT" altLang="it-IT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t-IT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it-IT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t-IT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num>
                      <m:den>
                        <m:r>
                          <a:rPr lang="it-IT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it-IT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it-IT" sz="2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den>
                    </m:f>
                    <m:r>
                      <a:rPr lang="it-IT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sz="2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endParaRPr lang="it-IT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ttangolo 9">
                <a:extLst>
                  <a:ext uri="{FF2B5EF4-FFF2-40B4-BE49-F238E27FC236}">
                    <a16:creationId xmlns:a16="http://schemas.microsoft.com/office/drawing/2014/main" id="{B5124876-25E2-B840-AEA7-644A774851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2986264"/>
                <a:ext cx="2071401" cy="774123"/>
              </a:xfrm>
              <a:prstGeom prst="rect">
                <a:avLst/>
              </a:prstGeom>
              <a:blipFill>
                <a:blip r:embed="rId3"/>
                <a:stretch>
                  <a:fillRect b="-3125"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20A79DF3-3733-3942-AF9A-AC23A8B3AF53}"/>
              </a:ext>
            </a:extLst>
          </p:cNvPr>
          <p:cNvCxnSpPr>
            <a:cxnSpLocks/>
          </p:cNvCxnSpPr>
          <p:nvPr/>
        </p:nvCxnSpPr>
        <p:spPr>
          <a:xfrm flipH="1">
            <a:off x="3109342" y="2429599"/>
            <a:ext cx="1029444" cy="515366"/>
          </a:xfrm>
          <a:prstGeom prst="straightConnector1">
            <a:avLst/>
          </a:prstGeom>
          <a:ln w="508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C627E5BA-917A-3E47-8420-AC991EBDB357}"/>
              </a:ext>
            </a:extLst>
          </p:cNvPr>
          <p:cNvCxnSpPr>
            <a:cxnSpLocks/>
          </p:cNvCxnSpPr>
          <p:nvPr/>
        </p:nvCxnSpPr>
        <p:spPr>
          <a:xfrm>
            <a:off x="4138786" y="2449816"/>
            <a:ext cx="1081286" cy="495149"/>
          </a:xfrm>
          <a:prstGeom prst="straightConnector1">
            <a:avLst/>
          </a:prstGeom>
          <a:ln w="508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5C5E60D-61A1-924A-97C2-68D562F5045B}"/>
              </a:ext>
            </a:extLst>
          </p:cNvPr>
          <p:cNvSpPr txBox="1"/>
          <p:nvPr/>
        </p:nvSpPr>
        <p:spPr>
          <a:xfrm>
            <a:off x="1007604" y="4170312"/>
            <a:ext cx="7128792" cy="523220"/>
          </a:xfrm>
          <a:prstGeom prst="rect">
            <a:avLst/>
          </a:prstGeom>
          <a:solidFill>
            <a:srgbClr val="FFFBEF"/>
          </a:solidFill>
        </p:spPr>
        <p:txBody>
          <a:bodyPr wrap="square" rtlCol="0">
            <a:spAutoFit/>
          </a:bodyPr>
          <a:lstStyle/>
          <a:p>
            <a:r>
              <a:rPr lang="it-IT" sz="2800" b="1" dirty="0"/>
              <a:t>Attenzione nel riconoscere l’equazione!</a:t>
            </a:r>
          </a:p>
        </p:txBody>
      </p:sp>
    </p:spTree>
    <p:extLst>
      <p:ext uri="{BB962C8B-B14F-4D97-AF65-F5344CB8AC3E}">
        <p14:creationId xmlns:p14="http://schemas.microsoft.com/office/powerpoint/2010/main" val="302010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032">
            <a:extLst>
              <a:ext uri="{FF2B5EF4-FFF2-40B4-BE49-F238E27FC236}">
                <a16:creationId xmlns:a16="http://schemas.microsoft.com/office/drawing/2014/main" id="{A0FF8C6E-CD34-F941-BC7B-1A7AED9D7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7650" name="Rectangle 1034">
            <a:extLst>
              <a:ext uri="{FF2B5EF4-FFF2-40B4-BE49-F238E27FC236}">
                <a16:creationId xmlns:a16="http://schemas.microsoft.com/office/drawing/2014/main" id="{68298E73-4A43-3C4F-A319-5539A8E59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7651" name="Footer Placeholder 6">
            <a:extLst>
              <a:ext uri="{FF2B5EF4-FFF2-40B4-BE49-F238E27FC236}">
                <a16:creationId xmlns:a16="http://schemas.microsoft.com/office/drawing/2014/main" id="{BE34915B-9316-F14D-9A82-28947FD2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3610744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2025</a:t>
            </a:r>
            <a:endParaRPr lang="it-IT" altLang="it-IT" sz="1400" i="1" dirty="0"/>
          </a:p>
        </p:txBody>
      </p:sp>
      <p:sp>
        <p:nvSpPr>
          <p:cNvPr id="27652" name="Slide Number Placeholder 9">
            <a:extLst>
              <a:ext uri="{FF2B5EF4-FFF2-40B4-BE49-F238E27FC236}">
                <a16:creationId xmlns:a16="http://schemas.microsoft.com/office/drawing/2014/main" id="{B0B6696C-460E-AF4F-9D29-D2326E9EA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C7927EE-37C2-1C4F-B77D-1250F3653728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it-IT" altLang="it-IT" sz="1400"/>
          </a:p>
        </p:txBody>
      </p:sp>
      <p:sp>
        <p:nvSpPr>
          <p:cNvPr id="27653" name="Title 10">
            <a:extLst>
              <a:ext uri="{FF2B5EF4-FFF2-40B4-BE49-F238E27FC236}">
                <a16:creationId xmlns:a16="http://schemas.microsoft.com/office/drawing/2014/main" id="{5A868FA1-C9EB-8640-8380-5C12735C85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9372" y="632629"/>
            <a:ext cx="8892480" cy="415526"/>
          </a:xfrm>
        </p:spPr>
        <p:txBody>
          <a:bodyPr/>
          <a:lstStyle/>
          <a:p>
            <a:pPr marL="58738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Riconoscere l’equazione di un’iperbole con gli asintoti paralleli agli assi cartesiani</a:t>
            </a:r>
            <a:endParaRPr lang="it-IT" altLang="it-IT" sz="3200" b="1" dirty="0">
              <a:solidFill>
                <a:srgbClr val="FF0000"/>
              </a:solidFill>
              <a:latin typeface="Arial" panose="020B0604020202020204" pitchFamily="34" charset="0"/>
              <a:ea typeface="Arial Black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BE349A0-8B6D-B3AC-A78E-8065252BAE01}"/>
              </a:ext>
            </a:extLst>
          </p:cNvPr>
          <p:cNvSpPr txBox="1"/>
          <p:nvPr/>
        </p:nvSpPr>
        <p:spPr>
          <a:xfrm>
            <a:off x="2555776" y="1377220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48BA"/>
                </a:solidFill>
              </a:rPr>
              <a:t>Esempi per riflettere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82E6762-0DDD-F426-3E93-0C362FEB2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911439"/>
            <a:ext cx="7772400" cy="447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16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032">
            <a:extLst>
              <a:ext uri="{FF2B5EF4-FFF2-40B4-BE49-F238E27FC236}">
                <a16:creationId xmlns:a16="http://schemas.microsoft.com/office/drawing/2014/main" id="{A0FF8C6E-CD34-F941-BC7B-1A7AED9D7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7650" name="Rectangle 1034">
            <a:extLst>
              <a:ext uri="{FF2B5EF4-FFF2-40B4-BE49-F238E27FC236}">
                <a16:creationId xmlns:a16="http://schemas.microsoft.com/office/drawing/2014/main" id="{68298E73-4A43-3C4F-A319-5539A8E59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7651" name="Footer Placeholder 6">
            <a:extLst>
              <a:ext uri="{FF2B5EF4-FFF2-40B4-BE49-F238E27FC236}">
                <a16:creationId xmlns:a16="http://schemas.microsoft.com/office/drawing/2014/main" id="{BE34915B-9316-F14D-9A82-28947FD2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3610744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2025</a:t>
            </a:r>
            <a:endParaRPr lang="it-IT" altLang="it-IT" sz="1400" i="1" dirty="0"/>
          </a:p>
        </p:txBody>
      </p:sp>
      <p:sp>
        <p:nvSpPr>
          <p:cNvPr id="27652" name="Slide Number Placeholder 9">
            <a:extLst>
              <a:ext uri="{FF2B5EF4-FFF2-40B4-BE49-F238E27FC236}">
                <a16:creationId xmlns:a16="http://schemas.microsoft.com/office/drawing/2014/main" id="{B0B6696C-460E-AF4F-9D29-D2326E9EA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C7927EE-37C2-1C4F-B77D-1250F3653728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it-IT" altLang="it-IT" sz="1400"/>
          </a:p>
        </p:txBody>
      </p:sp>
      <p:sp>
        <p:nvSpPr>
          <p:cNvPr id="27653" name="Title 10">
            <a:extLst>
              <a:ext uri="{FF2B5EF4-FFF2-40B4-BE49-F238E27FC236}">
                <a16:creationId xmlns:a16="http://schemas.microsoft.com/office/drawing/2014/main" id="{5A868FA1-C9EB-8640-8380-5C12735C85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760" y="298636"/>
            <a:ext cx="8892480" cy="415526"/>
          </a:xfrm>
        </p:spPr>
        <p:txBody>
          <a:bodyPr/>
          <a:lstStyle/>
          <a:p>
            <a:pPr marL="58738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Vocabolario matematico</a:t>
            </a:r>
            <a:endParaRPr lang="it-IT" altLang="it-IT" sz="3200" b="1" dirty="0">
              <a:solidFill>
                <a:srgbClr val="FF0000"/>
              </a:solidFill>
              <a:latin typeface="Arial" panose="020B0604020202020204" pitchFamily="34" charset="0"/>
              <a:ea typeface="Arial Black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085B9EFC-99F0-BDC1-65AD-108BEB41DE07}"/>
              </a:ext>
            </a:extLst>
          </p:cNvPr>
          <p:cNvGrpSpPr/>
          <p:nvPr/>
        </p:nvGrpSpPr>
        <p:grpSpPr>
          <a:xfrm>
            <a:off x="457200" y="953579"/>
            <a:ext cx="8401133" cy="5281210"/>
            <a:chOff x="457200" y="953579"/>
            <a:chExt cx="8401133" cy="5281210"/>
          </a:xfrm>
        </p:grpSpPr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D62D6792-BA7D-45F8-5B00-A9E1CC935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0465" y="1664092"/>
              <a:ext cx="3081859" cy="3092711"/>
            </a:xfrm>
            <a:prstGeom prst="rect">
              <a:avLst/>
            </a:prstGeom>
            <a:ln w="19050">
              <a:solidFill>
                <a:srgbClr val="FF0000"/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CasellaDiTesto 3">
                  <a:extLst>
                    <a:ext uri="{FF2B5EF4-FFF2-40B4-BE49-F238E27FC236}">
                      <a16:creationId xmlns:a16="http://schemas.microsoft.com/office/drawing/2014/main" id="{2CC3C4D7-65DA-A7FC-F978-8490E3C69DFE}"/>
                    </a:ext>
                  </a:extLst>
                </p:cNvPr>
                <p:cNvSpPr txBox="1"/>
                <p:nvPr/>
              </p:nvSpPr>
              <p:spPr>
                <a:xfrm>
                  <a:off x="1384891" y="4866360"/>
                  <a:ext cx="989856" cy="6127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altLang="it-IT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it-IT" altLang="it-IT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it-IT" altLang="it-IT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altLang="it-IT" b="1" i="1" smtClean="0">
                                <a:latin typeface="Cambria Math" panose="02040503050406030204" pitchFamily="18" charset="0"/>
                              </a:rPr>
                              <m:t>𝒌</m:t>
                            </m:r>
                          </m:num>
                          <m:den>
                            <m:r>
                              <a:rPr lang="it-IT" altLang="it-IT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den>
                        </m:f>
                      </m:oMath>
                    </m:oMathPara>
                  </a14:m>
                  <a:endParaRPr lang="it-IT" dirty="0"/>
                </a:p>
              </p:txBody>
            </p:sp>
          </mc:Choice>
          <mc:Fallback xmlns="">
            <p:sp>
              <p:nvSpPr>
                <p:cNvPr id="4" name="CasellaDiTesto 3">
                  <a:extLst>
                    <a:ext uri="{FF2B5EF4-FFF2-40B4-BE49-F238E27FC236}">
                      <a16:creationId xmlns:a16="http://schemas.microsoft.com/office/drawing/2014/main" id="{2CC3C4D7-65DA-A7FC-F978-8490E3C69D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84891" y="4866360"/>
                  <a:ext cx="989856" cy="612732"/>
                </a:xfrm>
                <a:prstGeom prst="rect">
                  <a:avLst/>
                </a:prstGeom>
                <a:blipFill>
                  <a:blip r:embed="rId3"/>
                  <a:stretch>
                    <a:fillRect b="-2041"/>
                  </a:stretch>
                </a:blipFill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3C9E6684-3B56-9EC5-A865-ED46C426FAD9}"/>
                </a:ext>
              </a:extLst>
            </p:cNvPr>
            <p:cNvSpPr txBox="1"/>
            <p:nvPr/>
          </p:nvSpPr>
          <p:spPr>
            <a:xfrm>
              <a:off x="684176" y="953579"/>
              <a:ext cx="28376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L’iperbole che ha come asintoti gli assi cartesiani</a:t>
              </a: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38927F11-33C2-9582-19BD-CBD58E377916}"/>
                </a:ext>
              </a:extLst>
            </p:cNvPr>
            <p:cNvSpPr txBox="1"/>
            <p:nvPr/>
          </p:nvSpPr>
          <p:spPr>
            <a:xfrm>
              <a:off x="457200" y="5524524"/>
              <a:ext cx="3394720" cy="707886"/>
            </a:xfrm>
            <a:prstGeom prst="rect">
              <a:avLst/>
            </a:prstGeom>
            <a:solidFill>
              <a:srgbClr val="FFFEE8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Prende anche il nome di </a:t>
              </a:r>
              <a:r>
                <a:rPr lang="it-IT" sz="20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‘iperbole riferita agli asintoti’</a:t>
              </a:r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1243ED76-3DAA-C3AF-F37C-5F79CB033498}"/>
                </a:ext>
              </a:extLst>
            </p:cNvPr>
            <p:cNvSpPr txBox="1"/>
            <p:nvPr/>
          </p:nvSpPr>
          <p:spPr>
            <a:xfrm>
              <a:off x="4479431" y="953579"/>
              <a:ext cx="43789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La funzione che ha come grafico un’iperbole con asintoti paralleli agli assi cartesiani</a:t>
              </a: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3146F9D0-AFE6-F193-E031-2CEC7EC14ED3}"/>
                </a:ext>
              </a:extLst>
            </p:cNvPr>
            <p:cNvSpPr txBox="1"/>
            <p:nvPr/>
          </p:nvSpPr>
          <p:spPr>
            <a:xfrm>
              <a:off x="4740486" y="5526903"/>
              <a:ext cx="3394720" cy="707886"/>
            </a:xfrm>
            <a:prstGeom prst="rect">
              <a:avLst/>
            </a:prstGeom>
            <a:solidFill>
              <a:srgbClr val="FFFEE8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Prende anche il nome di </a:t>
              </a:r>
              <a:r>
                <a:rPr lang="it-IT" sz="20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‘funzione omografica’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ttangolo 16">
                  <a:extLst>
                    <a:ext uri="{FF2B5EF4-FFF2-40B4-BE49-F238E27FC236}">
                      <a16:creationId xmlns:a16="http://schemas.microsoft.com/office/drawing/2014/main" id="{C35692C6-FBAA-C8EC-C754-009002C1490E}"/>
                    </a:ext>
                  </a:extLst>
                </p:cNvPr>
                <p:cNvSpPr/>
                <p:nvPr/>
              </p:nvSpPr>
              <p:spPr>
                <a:xfrm>
                  <a:off x="6769255" y="4799093"/>
                  <a:ext cx="1552028" cy="68211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it-IT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it-IT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it-IT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𝒂𝒙</m:t>
                            </m:r>
                            <m:r>
                              <a:rPr lang="it-IT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it-IT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num>
                          <m:den>
                            <m:r>
                              <a:rPr lang="it-IT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𝒄𝒙</m:t>
                            </m:r>
                            <m:r>
                              <a:rPr lang="it-IT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it-IT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den>
                        </m:f>
                      </m:oMath>
                    </m:oMathPara>
                  </a14:m>
                  <a:endParaRPr lang="it-IT" sz="2000" dirty="0"/>
                </a:p>
              </p:txBody>
            </p:sp>
          </mc:Choice>
          <mc:Fallback xmlns="">
            <p:sp>
              <p:nvSpPr>
                <p:cNvPr id="17" name="Rettangolo 16">
                  <a:extLst>
                    <a:ext uri="{FF2B5EF4-FFF2-40B4-BE49-F238E27FC236}">
                      <a16:creationId xmlns:a16="http://schemas.microsoft.com/office/drawing/2014/main" id="{C35692C6-FBAA-C8EC-C754-009002C149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9255" y="4799093"/>
                  <a:ext cx="1552028" cy="682110"/>
                </a:xfrm>
                <a:prstGeom prst="rect">
                  <a:avLst/>
                </a:prstGeom>
                <a:blipFill>
                  <a:blip r:embed="rId4"/>
                  <a:stretch>
                    <a:fillRect b="-3636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ttangolo 17">
                  <a:extLst>
                    <a:ext uri="{FF2B5EF4-FFF2-40B4-BE49-F238E27FC236}">
                      <a16:creationId xmlns:a16="http://schemas.microsoft.com/office/drawing/2014/main" id="{D826802E-D985-C9F2-E2E7-4856FCB0A8CC}"/>
                    </a:ext>
                  </a:extLst>
                </p:cNvPr>
                <p:cNvSpPr/>
                <p:nvPr/>
              </p:nvSpPr>
              <p:spPr>
                <a:xfrm>
                  <a:off x="4885818" y="4880375"/>
                  <a:ext cx="1552028" cy="57945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it-IT" altLang="it-IT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it-IT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it-IT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num>
                        <m:den>
                          <m:r>
                            <a:rPr lang="it-IT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it-IT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den>
                      </m:f>
                      <m:r>
                        <a:rPr lang="it-IT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</m:oMath>
                  </a14:m>
                  <a:endParaRPr lang="it-IT" sz="20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Rettangolo 17">
                  <a:extLst>
                    <a:ext uri="{FF2B5EF4-FFF2-40B4-BE49-F238E27FC236}">
                      <a16:creationId xmlns:a16="http://schemas.microsoft.com/office/drawing/2014/main" id="{D826802E-D985-C9F2-E2E7-4856FCB0A8C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5818" y="4880375"/>
                  <a:ext cx="1552028" cy="579454"/>
                </a:xfrm>
                <a:prstGeom prst="rect">
                  <a:avLst/>
                </a:prstGeom>
                <a:blipFill>
                  <a:blip r:embed="rId5"/>
                  <a:stretch>
                    <a:fillRect b="-2128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345CC3F0-CE10-A3CD-ECD2-227B1DE23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49428" y="1687898"/>
              <a:ext cx="3153054" cy="3040134"/>
            </a:xfrm>
            <a:prstGeom prst="rect">
              <a:avLst/>
            </a:prstGeom>
            <a:ln w="19050">
              <a:solidFill>
                <a:srgbClr val="0048BA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16915129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72205</TotalTime>
  <Words>766</Words>
  <Application>Microsoft Macintosh PowerPoint</Application>
  <PresentationFormat>Presentazione su schermo (4:3)</PresentationFormat>
  <Paragraphs>189</Paragraphs>
  <Slides>22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30" baseType="lpstr">
      <vt:lpstr>Arial</vt:lpstr>
      <vt:lpstr>Arial Narrow</vt:lpstr>
      <vt:lpstr>Arial Narrow Bold</vt:lpstr>
      <vt:lpstr>Calibri</vt:lpstr>
      <vt:lpstr>Cambria Math</vt:lpstr>
      <vt:lpstr>Chalkboard</vt:lpstr>
      <vt:lpstr>Times New Roman</vt:lpstr>
      <vt:lpstr>Struttura predefinita</vt:lpstr>
      <vt:lpstr>Traslazioni e iperbole</vt:lpstr>
      <vt:lpstr>Equazione e grafico dell’iperbole</vt:lpstr>
      <vt:lpstr>Equazione e grafico dell’iperbole</vt:lpstr>
      <vt:lpstr>Equazione e grafico dell’iperbole</vt:lpstr>
      <vt:lpstr>L’asse y è un asintoto dell’iperbole</vt:lpstr>
      <vt:lpstr>Gli asintoti dell’iperbole</vt:lpstr>
      <vt:lpstr>Centro di simmetria dell’iperbole</vt:lpstr>
      <vt:lpstr>Traslare un’iperbole </vt:lpstr>
      <vt:lpstr>Applicare le equazioni di una trasformazione</vt:lpstr>
      <vt:lpstr>Equazione di iperbole traslata</vt:lpstr>
      <vt:lpstr>Equazione di iperbole traslata</vt:lpstr>
      <vt:lpstr>Riconoscere l’equazione di un’iperbole con gli asintoti paralleli agli assi cartesiani</vt:lpstr>
      <vt:lpstr>Attività  </vt:lpstr>
      <vt:lpstr>Riflessioni sui risultati dell’attività</vt:lpstr>
      <vt:lpstr>Quesito 1. Grafico di un’iperbole di equazione  </vt:lpstr>
      <vt:lpstr>Quesito 1. Grafico di un’iperbole di equazione </vt:lpstr>
      <vt:lpstr>Quesito 2. Grafico di un’iperbole di equazione </vt:lpstr>
      <vt:lpstr>Divisione di polinomi</vt:lpstr>
      <vt:lpstr>Quesito 2. Grafico di un’iperbole di equazione </vt:lpstr>
      <vt:lpstr>Procedimento per disegnare un’iperbole con gli asintoti paralleli agli assi cartesiani</vt:lpstr>
      <vt:lpstr>Riconoscere l’equazione di un’iperbole con gli asintoti paralleli agli assi cartesiani</vt:lpstr>
      <vt:lpstr>Vocabolario matematico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Approssimazioni Concorso</dc:title>
  <dc:subject/>
  <dc:creator>Io</dc:creator>
  <cp:keywords/>
  <dc:description/>
  <cp:lastModifiedBy>Microsoft Office User</cp:lastModifiedBy>
  <cp:revision>1420</cp:revision>
  <dcterms:created xsi:type="dcterms:W3CDTF">2013-09-24T16:53:29Z</dcterms:created>
  <dcterms:modified xsi:type="dcterms:W3CDTF">2025-05-30T11:40:29Z</dcterms:modified>
  <cp:category/>
</cp:coreProperties>
</file>