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458" r:id="rId2"/>
    <p:sldId id="467" r:id="rId3"/>
    <p:sldId id="447" r:id="rId4"/>
    <p:sldId id="482" r:id="rId5"/>
    <p:sldId id="478" r:id="rId6"/>
    <p:sldId id="479" r:id="rId7"/>
    <p:sldId id="468" r:id="rId8"/>
    <p:sldId id="495" r:id="rId9"/>
    <p:sldId id="474" r:id="rId10"/>
    <p:sldId id="470" r:id="rId11"/>
    <p:sldId id="471" r:id="rId12"/>
    <p:sldId id="475" r:id="rId13"/>
    <p:sldId id="477" r:id="rId14"/>
    <p:sldId id="480" r:id="rId15"/>
    <p:sldId id="496" r:id="rId16"/>
    <p:sldId id="492" r:id="rId17"/>
    <p:sldId id="493" r:id="rId18"/>
    <p:sldId id="494" r:id="rId19"/>
  </p:sldIdLst>
  <p:sldSz cx="9144000" cy="6858000" type="screen4x3"/>
  <p:notesSz cx="6650038" cy="978376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81">
          <p15:clr>
            <a:srgbClr val="A4A3A4"/>
          </p15:clr>
        </p15:guide>
        <p15:guide id="2" pos="209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7DD"/>
    <a:srgbClr val="013B99"/>
    <a:srgbClr val="FFFE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89"/>
    <p:restoredTop sz="94607"/>
  </p:normalViewPr>
  <p:slideViewPr>
    <p:cSldViewPr>
      <p:cViewPr varScale="1">
        <p:scale>
          <a:sx n="119" d="100"/>
          <a:sy n="119" d="100"/>
        </p:scale>
        <p:origin x="1328" y="192"/>
      </p:cViewPr>
      <p:guideLst>
        <p:guide orient="horz" pos="1632"/>
        <p:guide pos="2880"/>
      </p:guideLst>
    </p:cSldViewPr>
  </p:slideViewPr>
  <p:outlineViewPr>
    <p:cViewPr>
      <p:scale>
        <a:sx n="33" d="100"/>
        <a:sy n="33" d="100"/>
      </p:scale>
      <p:origin x="344" y="45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3248" y="-120"/>
      </p:cViewPr>
      <p:guideLst>
        <p:guide orient="horz" pos="3081"/>
        <p:guide pos="209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5FC7A06-527F-8C7E-CE10-BF996B26C4A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1A7775-6CC2-BC52-9CBC-70F4D04EAE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68A16EB-FF9C-9C48-B06B-E9F3BDB8E5EE}" type="datetime1">
              <a:rPr lang="it-IT" altLang="it-IT"/>
              <a:pPr/>
              <a:t>15/01/25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A33409-8C99-4E18-8EB2-6E7431422E8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508D5F-E964-10BA-DE9D-14822A06E4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5D232DF-5929-9645-A80F-6B701C30A39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E00F7D1-6E0C-EF20-9239-667F062B9D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87BC23-1CC6-5538-4E49-96C339B6C1D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AE9E5F1-41BE-DB4F-9C6F-F22A9F882C21}" type="datetime1">
              <a:rPr lang="it-IT" altLang="it-IT"/>
              <a:pPr/>
              <a:t>15/01/25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45A61D2-99B8-A3FF-FF8F-B81C85BF4E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79475" y="733425"/>
            <a:ext cx="4891088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FA14B62-7537-98B9-72F4-2485946B7B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111E27-8307-6267-BE87-36BA6EF117C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F02F4-9B18-EA64-6D40-10048FFC66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4A6DDD6-78A5-D64D-A339-3FDD752A6199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3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24045585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4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1726537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5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33639242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6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28210674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7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16739866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8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20187282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9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38001762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10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21677762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11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3476343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12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4114871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13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11129099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14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6451610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15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41244208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16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996665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17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42200779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F5ED23C-F97E-5B4C-BCDE-D39A066A4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CFE4A303-5EF8-6548-91E1-D36DA4BFDA0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70741E48-EB3A-1A4A-9986-BF58EBFEA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349C40C-15CE-4242-84BA-E636CD9AA4BB}" type="slidenum">
              <a:rPr lang="it-IT" altLang="it-IT" sz="1200"/>
              <a:pPr eaLnBrk="1" hangingPunct="1"/>
              <a:t>18</a:t>
            </a:fld>
            <a:endParaRPr lang="it-IT" altLang="it-IT" sz="1200"/>
          </a:p>
        </p:txBody>
      </p:sp>
    </p:spTree>
    <p:extLst>
      <p:ext uri="{BB962C8B-B14F-4D97-AF65-F5344CB8AC3E}">
        <p14:creationId xmlns:p14="http://schemas.microsoft.com/office/powerpoint/2010/main" val="413684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B76CCE9-D00A-68DB-F3C3-49FB2FAE679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C32B1B9-7B57-09F5-2141-1DEF11A562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5EE891C-3A29-9D27-63AE-FE8D97F3EB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CB71D1-A7C1-8A45-9600-A1F5EF24C16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8503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1D5F09A-35BB-B825-C6B9-8B1D97F0D1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5EAE95B-912D-8D88-6B2D-A6BD6F16D2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5C1CAFF-9B1A-6E7A-9C56-94FDBBA3D5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12E607-1126-924C-8D83-6852A7A10DC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70104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65CA0D4-F36F-1CA7-DD9E-7DF98169A5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4D75F62-4C7C-3B86-09B9-E2BC021F31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A635F7-F847-B774-086D-76A979BB38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06AFCA-1710-6A40-8581-9E78F03611F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52592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4772E1-F227-1ECF-F2F7-4850EDF6A01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AC1EE2-7468-3E4C-BCEB-76DA7848E7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22037B-1437-1206-C7A9-2E5902B858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EDE343-6051-7A47-A166-84068B4A3A8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73412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FE1660F-B489-10C0-6494-7F1C130F98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22FA8A7C-33E9-E6E1-931A-EA0DD061D2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D7F5314-5599-66ED-17FF-42A307D376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CD23B5-54FE-EE4A-A23B-E62EE665548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0574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F00CA6A-FAE2-8499-6038-096AD81A8E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E55DE9E-7C34-DFFE-DCAB-30B7105D01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31C7718-E659-FA7B-EDFA-385503693C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A8D88-A68C-E942-A470-792830517A9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46784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2D82CB0-70D7-AA2A-9D10-AC11C2EE95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0C63D04-896B-F6D8-FA2A-A56591C520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64CA79D-A511-F144-F002-79881CA6D3C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5AFB48-853C-8B49-8B2A-41C4E167F32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3097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FFDA00-D642-5447-0A31-E6CE94C9E1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FC03D5-3692-69CD-6011-9148769197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D0548F2-6C27-A27E-0BD6-B2EA6AB6EB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58F827-A8AD-C747-94DA-C66BE50A2F3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77056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0DA70F-BDAB-4ABF-4CA1-0C8E13508B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2CB416-2AA5-A907-927B-2D45B25E1C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30FC59-0211-4BF6-2446-DA9B3C818B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E80CCA-6C62-E949-9AE1-ED9FC504D99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37597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15922FA-C298-0B65-5FD2-3F60D7AC57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9784ACB-C814-9F0E-46E9-6F080C548B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FDF7B4C-3190-2632-D5C7-B75967A02F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856765-1A92-FD4C-B7D6-FD06F778470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1257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80FC85-961C-2D24-501C-534931CFAA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08FB4FD-3616-68B9-BD73-D811F82B8E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DEB511-0E40-9070-64B9-A0C16E71D5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8B3E87-FD1D-D349-B01C-D2260C701F1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184103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4559B86-FD07-8EB6-6A99-B8E8EC0B3B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AAC5C91-2917-8E99-89D9-0E35404191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9C8DC69-06D0-F698-3EA7-49AB60F41B2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1DF00A-3C65-7F4A-9CAE-F33540A7EA1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836295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8BD9F47-3151-3EC7-ED97-776B26C10A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F3D3436C-5BB9-8425-E2CF-FE47A6B8E4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7AE80FD-E786-C671-F310-EF809400E7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2A8762-CB8D-FB45-8E70-B25615266C7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97962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55C1748-AEAC-5A14-F6D6-0081894E12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368528D-AEAB-9EF4-D3CD-6F6B3D1730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AC7444B-6E3F-E9C3-F29D-60A2D585240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572647-B776-0748-A4BB-D9D3425387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44743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1625F4E-BD09-A8D2-73C8-C13ABC01F7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C2FAEB4-9F22-2951-90CA-F57257F583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CAA378E-E032-53A5-88D4-D5C90795CF0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r>
              <a:rPr lang="it-IT" altLang="it-IT"/>
              <a:t>gennaio 2013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2B0BACD-DC28-081F-AC83-E08C0182981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it-IT" altLang="it-IT"/>
              <a:t>Bruna Cavallaro e Daniela Valenti, 2025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FDAE68A-04FC-990F-A998-357377FAEB9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150FD09-EB48-6945-ACB6-A8763EA2DA54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4886C01-EFDF-A2DF-B154-FB002C8412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1640" y="2420888"/>
            <a:ext cx="7021912" cy="762000"/>
          </a:xfrm>
        </p:spPr>
        <p:txBody>
          <a:bodyPr/>
          <a:lstStyle/>
          <a:p>
            <a:pPr eaLnBrk="1" hangingPunct="1"/>
            <a:r>
              <a:rPr lang="it-IT" altLang="it-IT" sz="4000" b="1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Circonferenza in movimento con </a:t>
            </a:r>
            <a:r>
              <a:rPr lang="it-IT" altLang="it-IT" sz="4000" b="1" dirty="0" err="1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Geogebra</a:t>
            </a:r>
            <a:endParaRPr lang="it-IT" altLang="it-IT" sz="4000" b="1" dirty="0">
              <a:solidFill>
                <a:srgbClr val="FF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8435" name="Slide Number Placeholder 8">
            <a:extLst>
              <a:ext uri="{FF2B5EF4-FFF2-40B4-BE49-F238E27FC236}">
                <a16:creationId xmlns:a16="http://schemas.microsoft.com/office/drawing/2014/main" id="{EC696DA9-81D2-B996-1209-78E3FC5D6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FE3A9C7-3924-B543-A77D-A9AA00F8FDCD}" type="slidenum">
              <a:rPr lang="it-IT" altLang="it-IT" sz="1400"/>
              <a:pPr eaLnBrk="1" hangingPunct="1"/>
              <a:t>1</a:t>
            </a:fld>
            <a:endParaRPr lang="it-IT" altLang="it-IT" sz="1400"/>
          </a:p>
        </p:txBody>
      </p:sp>
      <p:sp>
        <p:nvSpPr>
          <p:cNvPr id="18436" name="Footer Placeholder 9">
            <a:extLst>
              <a:ext uri="{FF2B5EF4-FFF2-40B4-BE49-F238E27FC236}">
                <a16:creationId xmlns:a16="http://schemas.microsoft.com/office/drawing/2014/main" id="{8934D069-E339-4008-2248-5BC9FDA1E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5052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1400" i="1"/>
              <a:t>Bruna Cavallaro e Daniela Valenti, 2025</a:t>
            </a:r>
            <a:endParaRPr lang="it-IT" altLang="it-IT" sz="1400" i="1" dirty="0"/>
          </a:p>
        </p:txBody>
      </p:sp>
    </p:spTree>
    <p:extLst>
      <p:ext uri="{BB962C8B-B14F-4D97-AF65-F5344CB8AC3E}">
        <p14:creationId xmlns:p14="http://schemas.microsoft.com/office/powerpoint/2010/main" val="2666346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032">
            <a:extLst>
              <a:ext uri="{FF2B5EF4-FFF2-40B4-BE49-F238E27FC236}">
                <a16:creationId xmlns:a16="http://schemas.microsoft.com/office/drawing/2014/main" id="{DAD4B0D2-A535-9848-BCCC-CAE7300D4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527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sp>
        <p:nvSpPr>
          <p:cNvPr id="25602" name="Rectangle 1034">
            <a:extLst>
              <a:ext uri="{FF2B5EF4-FFF2-40B4-BE49-F238E27FC236}">
                <a16:creationId xmlns:a16="http://schemas.microsoft.com/office/drawing/2014/main" id="{FF60A707-AA25-7E4B-A756-7D42937D44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527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sp>
        <p:nvSpPr>
          <p:cNvPr id="25603" name="Footer Placeholder 6">
            <a:extLst>
              <a:ext uri="{FF2B5EF4-FFF2-40B4-BE49-F238E27FC236}">
                <a16:creationId xmlns:a16="http://schemas.microsoft.com/office/drawing/2014/main" id="{F5E73DDD-441B-014D-825D-711330F69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94175" y="6254205"/>
            <a:ext cx="2028474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i="1"/>
              <a:t>Bruna Cavallaro e Daniela Valenti, 2025</a:t>
            </a:r>
            <a:endParaRPr lang="it-IT" altLang="it-IT" sz="1400" i="1" dirty="0"/>
          </a:p>
        </p:txBody>
      </p:sp>
      <p:sp>
        <p:nvSpPr>
          <p:cNvPr id="25604" name="Slide Number Placeholder 9">
            <a:extLst>
              <a:ext uri="{FF2B5EF4-FFF2-40B4-BE49-F238E27FC236}">
                <a16:creationId xmlns:a16="http://schemas.microsoft.com/office/drawing/2014/main" id="{EC758A71-C15A-1E4F-A9B4-627EAAF4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44408" y="6381750"/>
            <a:ext cx="442392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2E8102A-2326-E24B-9E1F-320F010B7ED2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it-IT" altLang="it-IT" sz="1400"/>
          </a:p>
        </p:txBody>
      </p:sp>
      <p:sp>
        <p:nvSpPr>
          <p:cNvPr id="25605" name="Title 10">
            <a:extLst>
              <a:ext uri="{FF2B5EF4-FFF2-40B4-BE49-F238E27FC236}">
                <a16:creationId xmlns:a16="http://schemas.microsoft.com/office/drawing/2014/main" id="{F9B6325A-7B30-124A-8ACC-105AF14B21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" y="403264"/>
            <a:ext cx="8610600" cy="838200"/>
          </a:xfrm>
        </p:spPr>
        <p:txBody>
          <a:bodyPr/>
          <a:lstStyle/>
          <a:p>
            <a:pPr marL="9525"/>
            <a:r>
              <a:rPr lang="it-IT" altLang="it-IT" sz="3600" b="1" dirty="0">
                <a:solidFill>
                  <a:srgbClr val="FF0000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rPr>
              <a:t>Equazioni e grafico di una circonferenza con centro C(</a:t>
            </a:r>
            <a:r>
              <a:rPr lang="it-IT" altLang="it-IT" sz="3600" b="1" i="1" dirty="0" err="1">
                <a:solidFill>
                  <a:srgbClr val="FF0000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rPr>
              <a:t>p</a:t>
            </a:r>
            <a:r>
              <a:rPr lang="it-IT" altLang="it-IT" sz="3600" b="1" dirty="0">
                <a:solidFill>
                  <a:srgbClr val="FF0000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rPr>
              <a:t>, </a:t>
            </a:r>
            <a:r>
              <a:rPr lang="it-IT" altLang="it-IT" sz="3600" b="1" i="1" dirty="0" err="1">
                <a:solidFill>
                  <a:srgbClr val="FF0000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rPr>
              <a:t>q</a:t>
            </a:r>
            <a:r>
              <a:rPr lang="it-IT" altLang="it-IT" sz="3600" b="1" dirty="0">
                <a:solidFill>
                  <a:srgbClr val="FF0000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rPr>
              <a:t>) e raggio </a:t>
            </a:r>
            <a:r>
              <a:rPr lang="it-IT" altLang="it-IT" sz="3600" b="1" i="1" dirty="0" err="1">
                <a:solidFill>
                  <a:srgbClr val="FF0000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rPr>
              <a:t>r</a:t>
            </a:r>
            <a:endParaRPr lang="it-IT" altLang="it-IT" sz="3600" i="1" dirty="0">
              <a:solidFill>
                <a:srgbClr val="FF0000"/>
              </a:solidFill>
              <a:latin typeface="Arial Narrow" panose="020B0604020202020204" pitchFamily="34" charset="0"/>
              <a:ea typeface="Arial Black" panose="020B0604020202020204" pitchFamily="34" charset="0"/>
              <a:cs typeface="Arial Narrow" panose="020B0604020202020204" pitchFamily="34" charset="0"/>
            </a:endParaRPr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A3F009CE-8E3F-DF9B-EB8B-CD5D36352526}"/>
              </a:ext>
            </a:extLst>
          </p:cNvPr>
          <p:cNvGrpSpPr/>
          <p:nvPr/>
        </p:nvGrpSpPr>
        <p:grpSpPr>
          <a:xfrm>
            <a:off x="323528" y="1330575"/>
            <a:ext cx="8233059" cy="5261278"/>
            <a:chOff x="323528" y="1330575"/>
            <a:chExt cx="8233059" cy="5261278"/>
          </a:xfrm>
        </p:grpSpPr>
        <p:sp>
          <p:nvSpPr>
            <p:cNvPr id="6" name="TextBox 7">
              <a:extLst>
                <a:ext uri="{FF2B5EF4-FFF2-40B4-BE49-F238E27FC236}">
                  <a16:creationId xmlns:a16="http://schemas.microsoft.com/office/drawing/2014/main" id="{41746354-7A38-C893-58FB-C85EE61618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528" y="1330575"/>
              <a:ext cx="8233059" cy="2486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Una circonferenza con centro C(</a:t>
              </a:r>
              <a:r>
                <a:rPr lang="it-IT" altLang="it-IT" sz="2903" b="1" i="1" dirty="0" err="1">
                  <a:solidFill>
                    <a:srgbClr val="055E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it-IT" altLang="it-IT" sz="2903" b="1" i="1" dirty="0" err="1">
                  <a:solidFill>
                    <a:srgbClr val="055E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 e raggio </a:t>
              </a:r>
              <a:r>
                <a:rPr lang="it-IT" altLang="it-IT" sz="2903" b="1" i="1" dirty="0" err="1">
                  <a:solidFill>
                    <a:srgbClr val="08904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è descritta da una delle seguenti equazioni:</a:t>
              </a:r>
            </a:p>
            <a:p>
              <a:pPr eaLnBrk="1" hangingPunct="1">
                <a:spcBef>
                  <a:spcPts val="544"/>
                </a:spcBef>
                <a:spcAft>
                  <a:spcPts val="544"/>
                </a:spcAft>
              </a:pPr>
              <a:r>
                <a:rPr lang="it-IT" altLang="it-IT" sz="2799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(x – </a:t>
              </a:r>
              <a:r>
                <a:rPr lang="it-IT" altLang="it-IT" sz="2799" b="1" i="1" dirty="0" err="1">
                  <a:solidFill>
                    <a:srgbClr val="055E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it-IT" altLang="it-IT" sz="2799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it-IT" altLang="it-IT" sz="2799" b="1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it-IT" altLang="it-IT" sz="2799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+ (y – </a:t>
              </a:r>
              <a:r>
                <a:rPr lang="it-IT" altLang="it-IT" sz="2799" b="1" i="1" dirty="0" err="1">
                  <a:solidFill>
                    <a:srgbClr val="055E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r>
                <a:rPr lang="it-IT" altLang="it-IT" sz="2799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it-IT" altLang="it-IT" sz="2799" b="1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it-IT" altLang="it-IT" sz="2799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= </a:t>
              </a:r>
              <a:r>
                <a:rPr lang="it-IT" altLang="it-IT" sz="2799" b="1" i="1" dirty="0">
                  <a:solidFill>
                    <a:srgbClr val="08904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it-IT" altLang="it-IT" sz="2799" b="1" i="1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it-IT" altLang="it-IT" sz="2799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</a:p>
            <a:p>
              <a:pPr eaLnBrk="1" hangingPunct="1"/>
              <a:r>
                <a:rPr lang="it-IT" altLang="it-IT" sz="2799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</a:t>
              </a:r>
              <a:r>
                <a:rPr lang="it-IT" altLang="it-IT" sz="2799" b="1" dirty="0">
                  <a:latin typeface="Arial Narrow" panose="020B0604020202020204" pitchFamily="34" charset="0"/>
                </a:rPr>
                <a:t>oppure</a:t>
              </a:r>
              <a:r>
                <a:rPr lang="it-IT" altLang="it-IT" sz="2799" b="1" dirty="0"/>
                <a:t>    </a:t>
              </a:r>
            </a:p>
            <a:p>
              <a:pPr eaLnBrk="1" hangingPunct="1">
                <a:spcBef>
                  <a:spcPts val="544"/>
                </a:spcBef>
                <a:spcAft>
                  <a:spcPts val="544"/>
                </a:spcAft>
              </a:pP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x</a:t>
              </a:r>
              <a:r>
                <a:rPr lang="it-IT" altLang="it-IT" sz="2903" b="1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+ y</a:t>
              </a:r>
              <a:r>
                <a:rPr lang="it-IT" altLang="it-IT" sz="2903" b="1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</a:t>
              </a:r>
              <a:r>
                <a:rPr lang="it-IT" altLang="it-IT" sz="2903" b="1" i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ax</a:t>
              </a: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+ by + c = </a:t>
              </a:r>
              <a:r>
                <a:rPr lang="it-IT" altLang="it-IT" sz="290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it-IT" altLang="it-IT" sz="2903" b="1" dirty="0">
                  <a:latin typeface="Arial Narrow" panose="020B0604020202020204" pitchFamily="34" charset="0"/>
                  <a:ea typeface="Times New Roman" panose="02020603050405020304" pitchFamily="18" charset="0"/>
                  <a:cs typeface="Arial Narrow" panose="020B0604020202020204" pitchFamily="34" charset="0"/>
                </a:rPr>
                <a:t>con   </a:t>
              </a:r>
              <a:r>
                <a:rPr lang="it-IT" altLang="it-IT" sz="290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it-IT" altLang="it-IT" sz="2903" b="1" dirty="0">
                  <a:cs typeface="Times New Roman" panose="02020603050405020304" pitchFamily="18" charset="0"/>
                </a:rPr>
                <a:t>  </a:t>
              </a:r>
              <a:r>
                <a:rPr lang="it-IT" altLang="it-IT" sz="2903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</a:p>
          </p:txBody>
        </p:sp>
        <p:pic>
          <p:nvPicPr>
            <p:cNvPr id="8" name="Picture 9" descr="Immagine 5.png">
              <a:extLst>
                <a:ext uri="{FF2B5EF4-FFF2-40B4-BE49-F238E27FC236}">
                  <a16:creationId xmlns:a16="http://schemas.microsoft.com/office/drawing/2014/main" id="{5617C8C1-E233-4755-1A96-D71870940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736" y="4398127"/>
              <a:ext cx="2869480" cy="2193726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9BE2C9B7-7686-3667-960C-41EC3006EF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0072" y="2827355"/>
              <a:ext cx="2663368" cy="13621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7629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3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7504" y="6313487"/>
            <a:ext cx="3672408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Attività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9AEFAF2-B8F2-CC4E-B1C0-13C134F8BF7E}"/>
              </a:ext>
            </a:extLst>
          </p:cNvPr>
          <p:cNvSpPr txBox="1"/>
          <p:nvPr/>
        </p:nvSpPr>
        <p:spPr>
          <a:xfrm>
            <a:off x="305780" y="2446333"/>
            <a:ext cx="8658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it-IT" sz="2800" b="1" dirty="0">
                <a:solidFill>
                  <a:srgbClr val="0000FF"/>
                </a:solidFill>
              </a:rPr>
              <a:t>Completa ora una scheda di lavoro per osservare  circonferenze in movimento con </a:t>
            </a:r>
            <a:r>
              <a:rPr lang="it-IT" altLang="it-IT" sz="2800" b="1" dirty="0" err="1">
                <a:solidFill>
                  <a:srgbClr val="0000FF"/>
                </a:solidFill>
              </a:rPr>
              <a:t>Geogebra</a:t>
            </a:r>
            <a:endParaRPr lang="it-IT" sz="2800" b="1" dirty="0"/>
          </a:p>
        </p:txBody>
      </p:sp>
    </p:spTree>
    <p:extLst>
      <p:ext uri="{BB962C8B-B14F-4D97-AF65-F5344CB8AC3E}">
        <p14:creationId xmlns:p14="http://schemas.microsoft.com/office/powerpoint/2010/main" val="3590782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4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7504" y="6313487"/>
            <a:ext cx="3672408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Informazioni sull’attività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9AEFAF2-B8F2-CC4E-B1C0-13C134F8BF7E}"/>
              </a:ext>
            </a:extLst>
          </p:cNvPr>
          <p:cNvSpPr txBox="1"/>
          <p:nvPr/>
        </p:nvSpPr>
        <p:spPr>
          <a:xfrm>
            <a:off x="611560" y="2420888"/>
            <a:ext cx="8075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it-IT" sz="3200" b="1" dirty="0">
                <a:solidFill>
                  <a:srgbClr val="0000FF"/>
                </a:solidFill>
              </a:rPr>
              <a:t>La scheda è divisa in due parti e richiede di lavorare con due file </a:t>
            </a:r>
            <a:r>
              <a:rPr lang="it-IT" altLang="it-IT" sz="3200" b="1" dirty="0" err="1">
                <a:solidFill>
                  <a:srgbClr val="0000FF"/>
                </a:solidFill>
              </a:rPr>
              <a:t>Geogebra</a:t>
            </a:r>
            <a:r>
              <a:rPr lang="it-IT" altLang="it-IT" sz="3200" b="1" dirty="0">
                <a:solidFill>
                  <a:srgbClr val="0000FF"/>
                </a:solidFill>
              </a:rPr>
              <a:t>.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2639112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5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949" y="6199485"/>
            <a:ext cx="2133600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031" y="90170"/>
            <a:ext cx="7992888" cy="1470025"/>
          </a:xfrm>
          <a:solidFill>
            <a:schemeClr val="bg1"/>
          </a:solidFill>
        </p:spPr>
        <p:txBody>
          <a:bodyPr/>
          <a:lstStyle/>
          <a:p>
            <a:pPr marL="581025" lvl="0" indent="-571500" algn="l">
              <a:spcAft>
                <a:spcPts val="0"/>
              </a:spcAft>
              <a:buFont typeface="+mj-lt"/>
              <a:buAutoNum type="romanUcPeriod"/>
            </a:pP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Circonferenze con centro C(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raggio 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 equazioni del tipo 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(x – </a:t>
            </a:r>
            <a:r>
              <a:rPr lang="it-IT" altLang="it-IT" sz="3200" b="1" i="1" dirty="0" err="1">
                <a:solidFill>
                  <a:srgbClr val="055E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altLang="it-IT" sz="32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(y – </a:t>
            </a:r>
            <a:r>
              <a:rPr lang="it-IT" altLang="it-IT" sz="3200" b="1" i="1" dirty="0" err="1">
                <a:solidFill>
                  <a:srgbClr val="055E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altLang="it-IT" sz="32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3200" b="1" i="1" dirty="0">
                <a:solidFill>
                  <a:srgbClr val="08904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altLang="it-IT" sz="3200" b="1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it-IT" sz="3200" b="1" dirty="0"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F829B509-BC04-7C21-BB5B-4108B3166E4F}"/>
              </a:ext>
            </a:extLst>
          </p:cNvPr>
          <p:cNvSpPr txBox="1"/>
          <p:nvPr/>
        </p:nvSpPr>
        <p:spPr>
          <a:xfrm>
            <a:off x="769031" y="1520785"/>
            <a:ext cx="790076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Apri il file ‘1. Circonferenza </a:t>
            </a:r>
            <a:r>
              <a:rPr lang="it-IT" sz="2400" b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pqr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’. </a:t>
            </a:r>
            <a:b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Trovi la circonferenza di equazione </a:t>
            </a:r>
            <a:r>
              <a:rPr lang="it-IT" sz="2400" b="1" i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sz="2400" b="1" baseline="30000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y</a:t>
            </a:r>
            <a:r>
              <a:rPr lang="it-IT" sz="2400" b="1" baseline="30000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</a:t>
            </a:r>
            <a:r>
              <a:rPr lang="it-IT" sz="2400" b="1" baseline="30000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disegnata in un piano cartesiano </a:t>
            </a:r>
            <a:r>
              <a:rPr lang="it-IT" sz="2400" b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it-IT" sz="2400" b="1" i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tre slider </a:t>
            </a:r>
            <a:r>
              <a:rPr lang="it-IT" sz="2400" b="1" i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2400" b="1" i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it-IT" sz="2400" b="1" i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2400" b="1" i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2400" b="1" dirty="0">
                <a:effectLst/>
              </a:rPr>
              <a:t> </a:t>
            </a:r>
            <a:endParaRPr lang="it-IT" sz="2400" b="1" dirty="0"/>
          </a:p>
        </p:txBody>
      </p: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4E212935-D332-2338-E3EE-B0D0E15DC460}"/>
              </a:ext>
            </a:extLst>
          </p:cNvPr>
          <p:cNvGrpSpPr/>
          <p:nvPr/>
        </p:nvGrpSpPr>
        <p:grpSpPr>
          <a:xfrm>
            <a:off x="1793560" y="2771049"/>
            <a:ext cx="6478585" cy="3503254"/>
            <a:chOff x="1793560" y="2771049"/>
            <a:chExt cx="6478585" cy="3503254"/>
          </a:xfrm>
        </p:grpSpPr>
        <p:pic>
          <p:nvPicPr>
            <p:cNvPr id="14" name="Immagine 13">
              <a:extLst>
                <a:ext uri="{FF2B5EF4-FFF2-40B4-BE49-F238E27FC236}">
                  <a16:creationId xmlns:a16="http://schemas.microsoft.com/office/drawing/2014/main" id="{1C8C4C73-1547-14B4-57F6-B1A3F868E6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93560" y="2771049"/>
              <a:ext cx="5120630" cy="3495033"/>
            </a:xfrm>
            <a:prstGeom prst="rect">
              <a:avLst/>
            </a:prstGeom>
          </p:spPr>
        </p:pic>
        <p:sp>
          <p:nvSpPr>
            <p:cNvPr id="7" name="Rettangolo con angoli arrotondati 6">
              <a:extLst>
                <a:ext uri="{FF2B5EF4-FFF2-40B4-BE49-F238E27FC236}">
                  <a16:creationId xmlns:a16="http://schemas.microsoft.com/office/drawing/2014/main" id="{33A2AC82-466A-EC11-8152-32118AB2EB3E}"/>
                </a:ext>
              </a:extLst>
            </p:cNvPr>
            <p:cNvSpPr/>
            <p:nvPr/>
          </p:nvSpPr>
          <p:spPr>
            <a:xfrm>
              <a:off x="5314549" y="4797152"/>
              <a:ext cx="1064551" cy="1477151"/>
            </a:xfrm>
            <a:prstGeom prst="roundRect">
              <a:avLst/>
            </a:prstGeom>
            <a:noFill/>
            <a:ln w="31750">
              <a:solidFill>
                <a:srgbClr val="0057D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CasellaDiTesto 7">
              <a:extLst>
                <a:ext uri="{FF2B5EF4-FFF2-40B4-BE49-F238E27FC236}">
                  <a16:creationId xmlns:a16="http://schemas.microsoft.com/office/drawing/2014/main" id="{B38A12D7-FBE1-6D60-7921-8F88314FB596}"/>
                </a:ext>
              </a:extLst>
            </p:cNvPr>
            <p:cNvSpPr txBox="1"/>
            <p:nvPr/>
          </p:nvSpPr>
          <p:spPr>
            <a:xfrm>
              <a:off x="6967854" y="4644898"/>
              <a:ext cx="1304291" cy="707886"/>
            </a:xfrm>
            <a:prstGeom prst="rect">
              <a:avLst/>
            </a:prstGeom>
            <a:solidFill>
              <a:srgbClr val="FFFEE8"/>
            </a:solidFill>
            <a:ln w="31750">
              <a:solidFill>
                <a:srgbClr val="0057DD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>
                  <a:latin typeface="Arial Narrow" panose="020B0604020202020204" pitchFamily="34" charset="0"/>
                  <a:cs typeface="Arial Narrow" panose="020B0604020202020204" pitchFamily="34" charset="0"/>
                </a:rPr>
                <a:t>3 slider </a:t>
              </a:r>
            </a:p>
            <a:p>
              <a:pPr algn="ctr"/>
              <a:r>
                <a:rPr lang="it-IT" sz="2000" b="1" dirty="0">
                  <a:latin typeface="Arial Narrow" panose="020B0604020202020204" pitchFamily="34" charset="0"/>
                  <a:cs typeface="Arial Narrow" panose="020B0604020202020204" pitchFamily="34" charset="0"/>
                </a:rPr>
                <a:t>(o cursori)</a:t>
              </a:r>
            </a:p>
          </p:txBody>
        </p:sp>
        <p:cxnSp>
          <p:nvCxnSpPr>
            <p:cNvPr id="11" name="Connettore 2 10">
              <a:extLst>
                <a:ext uri="{FF2B5EF4-FFF2-40B4-BE49-F238E27FC236}">
                  <a16:creationId xmlns:a16="http://schemas.microsoft.com/office/drawing/2014/main" id="{566A2F8A-AECB-F676-CE7F-D69753ED1320}"/>
                </a:ext>
              </a:extLst>
            </p:cNvPr>
            <p:cNvCxnSpPr>
              <a:cxnSpLocks/>
              <a:stCxn id="8" idx="2"/>
            </p:cNvCxnSpPr>
            <p:nvPr/>
          </p:nvCxnSpPr>
          <p:spPr>
            <a:xfrm flipH="1">
              <a:off x="6379100" y="5352784"/>
              <a:ext cx="1240900" cy="378779"/>
            </a:xfrm>
            <a:prstGeom prst="straightConnector1">
              <a:avLst/>
            </a:prstGeom>
            <a:ln w="44450">
              <a:solidFill>
                <a:srgbClr val="0057DD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16606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0922" y="6455419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6</a:t>
            </a:fld>
            <a:endParaRPr lang="it-IT" altLang="it-IT" sz="1400" dirty="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08520" y="6313486"/>
            <a:ext cx="1944216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65F1FB60-B611-E8FB-72D7-DEF8FA3AA7DD}"/>
              </a:ext>
            </a:extLst>
          </p:cNvPr>
          <p:cNvCxnSpPr>
            <a:cxnSpLocks/>
            <a:stCxn id="7" idx="2"/>
            <a:endCxn id="12" idx="3"/>
          </p:cNvCxnSpPr>
          <p:nvPr/>
        </p:nvCxnSpPr>
        <p:spPr>
          <a:xfrm flipH="1">
            <a:off x="6047596" y="5690739"/>
            <a:ext cx="1250836" cy="349597"/>
          </a:xfrm>
          <a:prstGeom prst="straightConnector1">
            <a:avLst/>
          </a:prstGeom>
          <a:ln w="38100">
            <a:solidFill>
              <a:srgbClr val="0057DD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olo 2">
            <a:extLst>
              <a:ext uri="{FF2B5EF4-FFF2-40B4-BE49-F238E27FC236}">
                <a16:creationId xmlns:a16="http://schemas.microsoft.com/office/drawing/2014/main" id="{74933AFA-54F5-8D1D-7D7D-4405212D1E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276" y="0"/>
            <a:ext cx="8718045" cy="1470025"/>
          </a:xfrm>
          <a:solidFill>
            <a:schemeClr val="bg1"/>
          </a:solidFill>
        </p:spPr>
        <p:txBody>
          <a:bodyPr/>
          <a:lstStyle/>
          <a:p>
            <a:pPr marL="581025" lvl="0" indent="-571500" algn="l">
              <a:spcAft>
                <a:spcPts val="0"/>
              </a:spcAft>
              <a:buFont typeface="+mj-lt"/>
              <a:buAutoNum type="romanUcPeriod" startAt="2"/>
            </a:pP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Circonferenze con centro C(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raggio 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 equazioni del tipo 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3200" b="1" baseline="30000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y</a:t>
            </a:r>
            <a:r>
              <a:rPr lang="it-IT" altLang="it-IT" sz="3200" b="1" baseline="30000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it-IT" altLang="it-IT" sz="3200" b="1" i="1" dirty="0" err="1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by + c = </a:t>
            </a:r>
            <a:r>
              <a:rPr lang="it-IT" altLang="it-IT" sz="3200" b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it-IT" altLang="it-IT" sz="3200" b="1" dirty="0">
                <a:latin typeface="Arial Narrow" panose="020B0604020202020204" pitchFamily="34" charset="0"/>
                <a:ea typeface="Times New Roman" panose="02020603050405020304" pitchFamily="18" charset="0"/>
                <a:cs typeface="Arial Narrow" panose="020B0604020202020204" pitchFamily="34" charset="0"/>
              </a:rPr>
              <a:t> </a:t>
            </a:r>
            <a:endParaRPr lang="it-IT" sz="3200" b="1" dirty="0"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008ADB37-03BB-94B7-71AD-682C80A94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265950"/>
            <a:ext cx="2267788" cy="1159861"/>
          </a:xfrm>
          <a:prstGeom prst="rect">
            <a:avLst/>
          </a:prstGeom>
        </p:spPr>
      </p:pic>
      <p:grpSp>
        <p:nvGrpSpPr>
          <p:cNvPr id="21" name="Gruppo 20">
            <a:extLst>
              <a:ext uri="{FF2B5EF4-FFF2-40B4-BE49-F238E27FC236}">
                <a16:creationId xmlns:a16="http://schemas.microsoft.com/office/drawing/2014/main" id="{DCC9122E-12D9-AFD2-A8BD-BFD1FC4B05F3}"/>
              </a:ext>
            </a:extLst>
          </p:cNvPr>
          <p:cNvGrpSpPr/>
          <p:nvPr/>
        </p:nvGrpSpPr>
        <p:grpSpPr>
          <a:xfrm>
            <a:off x="781876" y="2379356"/>
            <a:ext cx="7507825" cy="4383912"/>
            <a:chOff x="781876" y="2379356"/>
            <a:chExt cx="7507825" cy="4383912"/>
          </a:xfrm>
        </p:grpSpPr>
        <p:sp>
          <p:nvSpPr>
            <p:cNvPr id="4" name="CasellaDiTesto 3">
              <a:extLst>
                <a:ext uri="{FF2B5EF4-FFF2-40B4-BE49-F238E27FC236}">
                  <a16:creationId xmlns:a16="http://schemas.microsoft.com/office/drawing/2014/main" id="{13E0D58F-6769-518F-6491-236917C4E96C}"/>
                </a:ext>
              </a:extLst>
            </p:cNvPr>
            <p:cNvSpPr txBox="1"/>
            <p:nvPr/>
          </p:nvSpPr>
          <p:spPr>
            <a:xfrm>
              <a:off x="781876" y="2379356"/>
              <a:ext cx="7507825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Apri il file ‘2. Circonferenze abc’. </a:t>
              </a:r>
              <a:b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Trovi la circonferenza di equazione </a:t>
              </a:r>
              <a:r>
                <a:rPr lang="it-IT" sz="2400" b="1" i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it-IT" sz="2400" b="1" baseline="30000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+ y</a:t>
              </a:r>
              <a:r>
                <a:rPr lang="it-IT" sz="2400" b="1" baseline="30000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– 1 = 0</a:t>
              </a:r>
              <a:r>
                <a:rPr lang="it-IT" sz="2400" b="1" baseline="30000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disegnata in un piano cartesiano </a:t>
              </a:r>
              <a:r>
                <a:rPr lang="it-IT" sz="2400" b="1" dirty="0" err="1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it-IT" sz="2400" b="1" i="1" dirty="0" err="1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xy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e tre slider </a:t>
              </a:r>
              <a:r>
                <a:rPr lang="it-IT" sz="2400" b="1" i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a, b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it-IT" sz="2400" b="1" i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it-IT" sz="2400" b="1" dirty="0">
                  <a:effectLst/>
                </a:rPr>
                <a:t> </a:t>
              </a:r>
              <a:endParaRPr lang="it-IT" sz="2400" b="1" dirty="0"/>
            </a:p>
          </p:txBody>
        </p:sp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id="{2A9012FA-5257-58DD-5B81-053F28081279}"/>
                </a:ext>
              </a:extLst>
            </p:cNvPr>
            <p:cNvSpPr txBox="1"/>
            <p:nvPr/>
          </p:nvSpPr>
          <p:spPr>
            <a:xfrm>
              <a:off x="6646286" y="4982853"/>
              <a:ext cx="1304291" cy="707886"/>
            </a:xfrm>
            <a:prstGeom prst="rect">
              <a:avLst/>
            </a:prstGeom>
            <a:solidFill>
              <a:srgbClr val="FFFEE8"/>
            </a:solidFill>
            <a:ln w="31750">
              <a:solidFill>
                <a:srgbClr val="0057DD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>
                  <a:latin typeface="Arial Narrow" panose="020B0604020202020204" pitchFamily="34" charset="0"/>
                  <a:cs typeface="Arial Narrow" panose="020B0604020202020204" pitchFamily="34" charset="0"/>
                </a:rPr>
                <a:t>3 slider </a:t>
              </a:r>
            </a:p>
            <a:p>
              <a:pPr algn="ctr"/>
              <a:r>
                <a:rPr lang="it-IT" sz="2000" b="1" dirty="0">
                  <a:latin typeface="Arial Narrow" panose="020B0604020202020204" pitchFamily="34" charset="0"/>
                  <a:cs typeface="Arial Narrow" panose="020B0604020202020204" pitchFamily="34" charset="0"/>
                </a:rPr>
                <a:t>(o cursori)</a:t>
              </a:r>
            </a:p>
          </p:txBody>
        </p:sp>
        <p:pic>
          <p:nvPicPr>
            <p:cNvPr id="17" name="Immagine 16">
              <a:extLst>
                <a:ext uri="{FF2B5EF4-FFF2-40B4-BE49-F238E27FC236}">
                  <a16:creationId xmlns:a16="http://schemas.microsoft.com/office/drawing/2014/main" id="{420B3545-6D74-6597-4759-D7FE01F5F4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5954" y="3472957"/>
              <a:ext cx="4041642" cy="3290311"/>
            </a:xfrm>
            <a:prstGeom prst="rect">
              <a:avLst/>
            </a:prstGeom>
          </p:spPr>
        </p:pic>
        <p:sp>
          <p:nvSpPr>
            <p:cNvPr id="12" name="Rettangolo con angoli arrotondati 11">
              <a:extLst>
                <a:ext uri="{FF2B5EF4-FFF2-40B4-BE49-F238E27FC236}">
                  <a16:creationId xmlns:a16="http://schemas.microsoft.com/office/drawing/2014/main" id="{14BDE0B1-9299-5434-FE2C-D0C157F8C79C}"/>
                </a:ext>
              </a:extLst>
            </p:cNvPr>
            <p:cNvSpPr/>
            <p:nvPr/>
          </p:nvSpPr>
          <p:spPr>
            <a:xfrm>
              <a:off x="4983045" y="5336796"/>
              <a:ext cx="1064551" cy="1407080"/>
            </a:xfrm>
            <a:prstGeom prst="roundRect">
              <a:avLst/>
            </a:prstGeom>
            <a:noFill/>
            <a:ln w="31750">
              <a:solidFill>
                <a:srgbClr val="0057D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34118716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7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7504" y="6313487"/>
            <a:ext cx="3672408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276872"/>
            <a:ext cx="7772400" cy="1470025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Riflessioni sull’attività</a:t>
            </a:r>
          </a:p>
        </p:txBody>
      </p:sp>
    </p:spTree>
    <p:extLst>
      <p:ext uri="{BB962C8B-B14F-4D97-AF65-F5344CB8AC3E}">
        <p14:creationId xmlns:p14="http://schemas.microsoft.com/office/powerpoint/2010/main" val="3603487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8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949" y="6199485"/>
            <a:ext cx="2133600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031" y="90170"/>
            <a:ext cx="7992888" cy="1470025"/>
          </a:xfrm>
          <a:solidFill>
            <a:schemeClr val="bg1"/>
          </a:solidFill>
        </p:spPr>
        <p:txBody>
          <a:bodyPr/>
          <a:lstStyle/>
          <a:p>
            <a:pPr marL="581025" lvl="0" indent="-571500" algn="l">
              <a:spcAft>
                <a:spcPts val="0"/>
              </a:spcAft>
              <a:buFont typeface="+mj-lt"/>
              <a:buAutoNum type="romanUcPeriod"/>
            </a:pP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Circonferenze con centro C(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raggio 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 equazioni del tipo 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(x – </a:t>
            </a:r>
            <a:r>
              <a:rPr lang="it-IT" altLang="it-IT" sz="3200" b="1" i="1" dirty="0" err="1">
                <a:solidFill>
                  <a:srgbClr val="055E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altLang="it-IT" sz="32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(y – </a:t>
            </a:r>
            <a:r>
              <a:rPr lang="it-IT" altLang="it-IT" sz="3200" b="1" i="1" dirty="0" err="1">
                <a:solidFill>
                  <a:srgbClr val="055E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altLang="it-IT" sz="32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3200" b="1" i="1" dirty="0">
                <a:solidFill>
                  <a:srgbClr val="08904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altLang="it-IT" sz="3200" b="1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altLang="it-IT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it-IT" sz="3200" b="1" dirty="0"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F829B509-BC04-7C21-BB5B-4108B3166E4F}"/>
              </a:ext>
            </a:extLst>
          </p:cNvPr>
          <p:cNvSpPr txBox="1"/>
          <p:nvPr/>
        </p:nvSpPr>
        <p:spPr>
          <a:xfrm>
            <a:off x="769031" y="1520785"/>
            <a:ext cx="790076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Apri il file ‘1. Circonferenza </a:t>
            </a:r>
            <a:r>
              <a:rPr lang="it-IT" sz="2400" b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pqr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’. </a:t>
            </a:r>
            <a:b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Trovi la circonferenza di equazione </a:t>
            </a:r>
            <a:r>
              <a:rPr lang="it-IT" sz="2400" b="1" i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sz="2400" b="1" baseline="30000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y</a:t>
            </a:r>
            <a:r>
              <a:rPr lang="it-IT" sz="2400" b="1" baseline="30000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</a:t>
            </a:r>
            <a:r>
              <a:rPr lang="it-IT" sz="2400" b="1" baseline="30000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disegnata in un piano cartesiano </a:t>
            </a:r>
            <a:r>
              <a:rPr lang="it-IT" sz="2400" b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it-IT" sz="2400" b="1" i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tre slider </a:t>
            </a:r>
            <a:r>
              <a:rPr lang="it-IT" sz="2400" b="1" i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2400" b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2400" b="1" i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it-IT" sz="2400" b="1" i="1" dirty="0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2400" b="1" i="1" dirty="0" err="1"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2400" b="1" dirty="0">
                <a:effectLst/>
              </a:rPr>
              <a:t> </a:t>
            </a:r>
            <a:endParaRPr lang="it-IT" sz="2400" b="1" dirty="0"/>
          </a:p>
        </p:txBody>
      </p: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4E212935-D332-2338-E3EE-B0D0E15DC460}"/>
              </a:ext>
            </a:extLst>
          </p:cNvPr>
          <p:cNvGrpSpPr/>
          <p:nvPr/>
        </p:nvGrpSpPr>
        <p:grpSpPr>
          <a:xfrm>
            <a:off x="1793560" y="2771049"/>
            <a:ext cx="6478585" cy="3503254"/>
            <a:chOff x="1793560" y="2771049"/>
            <a:chExt cx="6478585" cy="3503254"/>
          </a:xfrm>
        </p:grpSpPr>
        <p:pic>
          <p:nvPicPr>
            <p:cNvPr id="14" name="Immagine 13">
              <a:extLst>
                <a:ext uri="{FF2B5EF4-FFF2-40B4-BE49-F238E27FC236}">
                  <a16:creationId xmlns:a16="http://schemas.microsoft.com/office/drawing/2014/main" id="{1C8C4C73-1547-14B4-57F6-B1A3F868E6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93560" y="2771049"/>
              <a:ext cx="5120630" cy="3495033"/>
            </a:xfrm>
            <a:prstGeom prst="rect">
              <a:avLst/>
            </a:prstGeom>
          </p:spPr>
        </p:pic>
        <p:sp>
          <p:nvSpPr>
            <p:cNvPr id="7" name="Rettangolo con angoli arrotondati 6">
              <a:extLst>
                <a:ext uri="{FF2B5EF4-FFF2-40B4-BE49-F238E27FC236}">
                  <a16:creationId xmlns:a16="http://schemas.microsoft.com/office/drawing/2014/main" id="{33A2AC82-466A-EC11-8152-32118AB2EB3E}"/>
                </a:ext>
              </a:extLst>
            </p:cNvPr>
            <p:cNvSpPr/>
            <p:nvPr/>
          </p:nvSpPr>
          <p:spPr>
            <a:xfrm>
              <a:off x="5314549" y="4797152"/>
              <a:ext cx="1064551" cy="1477151"/>
            </a:xfrm>
            <a:prstGeom prst="roundRect">
              <a:avLst/>
            </a:prstGeom>
            <a:noFill/>
            <a:ln w="31750">
              <a:solidFill>
                <a:srgbClr val="0057D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CasellaDiTesto 7">
              <a:extLst>
                <a:ext uri="{FF2B5EF4-FFF2-40B4-BE49-F238E27FC236}">
                  <a16:creationId xmlns:a16="http://schemas.microsoft.com/office/drawing/2014/main" id="{B38A12D7-FBE1-6D60-7921-8F88314FB596}"/>
                </a:ext>
              </a:extLst>
            </p:cNvPr>
            <p:cNvSpPr txBox="1"/>
            <p:nvPr/>
          </p:nvSpPr>
          <p:spPr>
            <a:xfrm>
              <a:off x="6967854" y="4644898"/>
              <a:ext cx="1304291" cy="707886"/>
            </a:xfrm>
            <a:prstGeom prst="rect">
              <a:avLst/>
            </a:prstGeom>
            <a:solidFill>
              <a:srgbClr val="FFFEE8"/>
            </a:solidFill>
            <a:ln w="31750">
              <a:solidFill>
                <a:srgbClr val="0057DD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>
                  <a:latin typeface="Arial Narrow" panose="020B0604020202020204" pitchFamily="34" charset="0"/>
                  <a:cs typeface="Arial Narrow" panose="020B0604020202020204" pitchFamily="34" charset="0"/>
                </a:rPr>
                <a:t>3 slider </a:t>
              </a:r>
            </a:p>
            <a:p>
              <a:pPr algn="ctr"/>
              <a:r>
                <a:rPr lang="it-IT" sz="2000" b="1" dirty="0">
                  <a:latin typeface="Arial Narrow" panose="020B0604020202020204" pitchFamily="34" charset="0"/>
                  <a:cs typeface="Arial Narrow" panose="020B0604020202020204" pitchFamily="34" charset="0"/>
                </a:rPr>
                <a:t>(o cursori)</a:t>
              </a:r>
            </a:p>
          </p:txBody>
        </p:sp>
        <p:cxnSp>
          <p:nvCxnSpPr>
            <p:cNvPr id="11" name="Connettore 2 10">
              <a:extLst>
                <a:ext uri="{FF2B5EF4-FFF2-40B4-BE49-F238E27FC236}">
                  <a16:creationId xmlns:a16="http://schemas.microsoft.com/office/drawing/2014/main" id="{566A2F8A-AECB-F676-CE7F-D69753ED1320}"/>
                </a:ext>
              </a:extLst>
            </p:cNvPr>
            <p:cNvCxnSpPr>
              <a:cxnSpLocks/>
              <a:stCxn id="8" idx="2"/>
            </p:cNvCxnSpPr>
            <p:nvPr/>
          </p:nvCxnSpPr>
          <p:spPr>
            <a:xfrm flipH="1">
              <a:off x="6379100" y="5352784"/>
              <a:ext cx="1240900" cy="378779"/>
            </a:xfrm>
            <a:prstGeom prst="straightConnector1">
              <a:avLst/>
            </a:prstGeom>
            <a:ln w="44450">
              <a:solidFill>
                <a:srgbClr val="0057DD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4616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9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289507"/>
            <a:ext cx="2043271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588" y="94308"/>
            <a:ext cx="7772400" cy="952546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Quesito 1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F3C31BB6-04FE-4517-B2C3-9ADC4E3D40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271" y="2850705"/>
            <a:ext cx="5610186" cy="3912987"/>
          </a:xfrm>
          <a:prstGeom prst="rect">
            <a:avLst/>
          </a:prstGeom>
        </p:spPr>
      </p:pic>
      <p:grpSp>
        <p:nvGrpSpPr>
          <p:cNvPr id="6" name="Gruppo 5">
            <a:extLst>
              <a:ext uri="{FF2B5EF4-FFF2-40B4-BE49-F238E27FC236}">
                <a16:creationId xmlns:a16="http://schemas.microsoft.com/office/drawing/2014/main" id="{712550FB-55D1-3CB4-77E9-F8FAA4683342}"/>
              </a:ext>
            </a:extLst>
          </p:cNvPr>
          <p:cNvGrpSpPr/>
          <p:nvPr/>
        </p:nvGrpSpPr>
        <p:grpSpPr>
          <a:xfrm>
            <a:off x="687362" y="1047203"/>
            <a:ext cx="7802626" cy="1761285"/>
            <a:chOff x="724368" y="1025045"/>
            <a:chExt cx="7802626" cy="1761285"/>
          </a:xfrm>
        </p:grpSpPr>
        <p:pic>
          <p:nvPicPr>
            <p:cNvPr id="8" name="Immagine 7">
              <a:extLst>
                <a:ext uri="{FF2B5EF4-FFF2-40B4-BE49-F238E27FC236}">
                  <a16:creationId xmlns:a16="http://schemas.microsoft.com/office/drawing/2014/main" id="{F475FF59-FC41-BA45-E43B-0FB0820AD0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6388"/>
            <a:stretch/>
          </p:blipFill>
          <p:spPr>
            <a:xfrm>
              <a:off x="724368" y="1689298"/>
              <a:ext cx="7772400" cy="1097032"/>
            </a:xfrm>
            <a:prstGeom prst="rect">
              <a:avLst/>
            </a:prstGeom>
          </p:spPr>
        </p:pic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C778A96C-9A75-C408-79E7-3992B6520C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b="8579"/>
            <a:stretch/>
          </p:blipFill>
          <p:spPr>
            <a:xfrm>
              <a:off x="754594" y="1025045"/>
              <a:ext cx="7772400" cy="6860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0843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10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766" y="6245225"/>
            <a:ext cx="1944216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6105" y="161565"/>
            <a:ext cx="7772400" cy="891171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Quesito 2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0C0181C3-6BFA-7393-288F-4BA5B86BD787}"/>
              </a:ext>
            </a:extLst>
          </p:cNvPr>
          <p:cNvGrpSpPr/>
          <p:nvPr/>
        </p:nvGrpSpPr>
        <p:grpSpPr>
          <a:xfrm>
            <a:off x="485495" y="1052736"/>
            <a:ext cx="7772400" cy="1679851"/>
            <a:chOff x="485495" y="1124808"/>
            <a:chExt cx="7772400" cy="1679851"/>
          </a:xfrm>
        </p:grpSpPr>
        <p:pic>
          <p:nvPicPr>
            <p:cNvPr id="8" name="Immagine 7">
              <a:extLst>
                <a:ext uri="{FF2B5EF4-FFF2-40B4-BE49-F238E27FC236}">
                  <a16:creationId xmlns:a16="http://schemas.microsoft.com/office/drawing/2014/main" id="{A75C2D5D-93B7-1AE5-DC46-0981AD82BA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5495" y="1124808"/>
              <a:ext cx="7772400" cy="644795"/>
            </a:xfrm>
            <a:prstGeom prst="rect">
              <a:avLst/>
            </a:prstGeom>
          </p:spPr>
        </p:pic>
        <p:pic>
          <p:nvPicPr>
            <p:cNvPr id="10" name="Immagine 9">
              <a:extLst>
                <a:ext uri="{FF2B5EF4-FFF2-40B4-BE49-F238E27FC236}">
                  <a16:creationId xmlns:a16="http://schemas.microsoft.com/office/drawing/2014/main" id="{5B676A83-98A1-5EDD-9454-A22340A10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5495" y="1731998"/>
              <a:ext cx="7772400" cy="1072661"/>
            </a:xfrm>
            <a:prstGeom prst="rect">
              <a:avLst/>
            </a:prstGeom>
          </p:spPr>
        </p:pic>
      </p:grpSp>
      <p:pic>
        <p:nvPicPr>
          <p:cNvPr id="4" name="Immagine 3">
            <a:extLst>
              <a:ext uri="{FF2B5EF4-FFF2-40B4-BE49-F238E27FC236}">
                <a16:creationId xmlns:a16="http://schemas.microsoft.com/office/drawing/2014/main" id="{CAFEE473-C6CB-C6C4-FF12-78720A44A5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7744" y="2958587"/>
            <a:ext cx="4608512" cy="3737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106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11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1974" y="6199485"/>
            <a:ext cx="1944216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551" y="-17711"/>
            <a:ext cx="8064896" cy="891171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Quesito 3</a:t>
            </a:r>
          </a:p>
        </p:txBody>
      </p:sp>
      <p:grpSp>
        <p:nvGrpSpPr>
          <p:cNvPr id="6" name="Gruppo 5">
            <a:extLst>
              <a:ext uri="{FF2B5EF4-FFF2-40B4-BE49-F238E27FC236}">
                <a16:creationId xmlns:a16="http://schemas.microsoft.com/office/drawing/2014/main" id="{84881D1A-D247-2BA0-91A5-8C96738A543F}"/>
              </a:ext>
            </a:extLst>
          </p:cNvPr>
          <p:cNvGrpSpPr/>
          <p:nvPr/>
        </p:nvGrpSpPr>
        <p:grpSpPr>
          <a:xfrm>
            <a:off x="685799" y="764704"/>
            <a:ext cx="7772400" cy="6016064"/>
            <a:chOff x="685799" y="764704"/>
            <a:chExt cx="7772400" cy="6016064"/>
          </a:xfrm>
        </p:grpSpPr>
        <p:grpSp>
          <p:nvGrpSpPr>
            <p:cNvPr id="10" name="Gruppo 9">
              <a:extLst>
                <a:ext uri="{FF2B5EF4-FFF2-40B4-BE49-F238E27FC236}">
                  <a16:creationId xmlns:a16="http://schemas.microsoft.com/office/drawing/2014/main" id="{A8229FBF-B419-ADAD-3B08-B4610AF5E386}"/>
                </a:ext>
              </a:extLst>
            </p:cNvPr>
            <p:cNvGrpSpPr/>
            <p:nvPr/>
          </p:nvGrpSpPr>
          <p:grpSpPr>
            <a:xfrm>
              <a:off x="685799" y="764704"/>
              <a:ext cx="7772400" cy="2167770"/>
              <a:chOff x="485495" y="900658"/>
              <a:chExt cx="7772400" cy="2167770"/>
            </a:xfrm>
          </p:grpSpPr>
          <p:pic>
            <p:nvPicPr>
              <p:cNvPr id="5" name="Immagine 4">
                <a:extLst>
                  <a:ext uri="{FF2B5EF4-FFF2-40B4-BE49-F238E27FC236}">
                    <a16:creationId xmlns:a16="http://schemas.microsoft.com/office/drawing/2014/main" id="{43BB6C47-F8FD-C8D1-63E4-52EBEEA7EE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5495" y="900658"/>
                <a:ext cx="7772400" cy="644795"/>
              </a:xfrm>
              <a:prstGeom prst="rect">
                <a:avLst/>
              </a:prstGeom>
            </p:spPr>
          </p:pic>
          <p:pic>
            <p:nvPicPr>
              <p:cNvPr id="9" name="Immagine 8">
                <a:extLst>
                  <a:ext uri="{FF2B5EF4-FFF2-40B4-BE49-F238E27FC236}">
                    <a16:creationId xmlns:a16="http://schemas.microsoft.com/office/drawing/2014/main" id="{812315FD-58C6-5874-5CBE-9F8798D5E6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5495" y="1460346"/>
                <a:ext cx="7772400" cy="1608082"/>
              </a:xfrm>
              <a:prstGeom prst="rect">
                <a:avLst/>
              </a:prstGeom>
            </p:spPr>
          </p:pic>
        </p:grpSp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8CFB8E11-56E2-044C-46BA-77B5A8563B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90801" y="2903204"/>
              <a:ext cx="4777854" cy="38775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8833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12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628" y="6199485"/>
            <a:ext cx="1872208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8964"/>
            <a:ext cx="7772400" cy="861320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Quesito 4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8FC6073A-3388-C7CB-A087-4AAF01075654}"/>
              </a:ext>
            </a:extLst>
          </p:cNvPr>
          <p:cNvGrpSpPr/>
          <p:nvPr/>
        </p:nvGrpSpPr>
        <p:grpSpPr>
          <a:xfrm>
            <a:off x="685800" y="900563"/>
            <a:ext cx="7772400" cy="2098370"/>
            <a:chOff x="685800" y="900563"/>
            <a:chExt cx="7772400" cy="2098370"/>
          </a:xfrm>
        </p:grpSpPr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id="{E666B6A2-9927-17E2-542E-B9D7ABC48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5800" y="900563"/>
              <a:ext cx="7772400" cy="644795"/>
            </a:xfrm>
            <a:prstGeom prst="rect">
              <a:avLst/>
            </a:prstGeom>
          </p:spPr>
        </p:pic>
        <p:pic>
          <p:nvPicPr>
            <p:cNvPr id="10" name="Immagine 9">
              <a:extLst>
                <a:ext uri="{FF2B5EF4-FFF2-40B4-BE49-F238E27FC236}">
                  <a16:creationId xmlns:a16="http://schemas.microsoft.com/office/drawing/2014/main" id="{589AB9D5-B350-59E1-7002-8729D60691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5800" y="1542705"/>
              <a:ext cx="7772400" cy="1456228"/>
            </a:xfrm>
            <a:prstGeom prst="rect">
              <a:avLst/>
            </a:prstGeom>
          </p:spPr>
        </p:pic>
      </p:grpSp>
      <p:pic>
        <p:nvPicPr>
          <p:cNvPr id="4" name="Immagine 3">
            <a:extLst>
              <a:ext uri="{FF2B5EF4-FFF2-40B4-BE49-F238E27FC236}">
                <a16:creationId xmlns:a16="http://schemas.microsoft.com/office/drawing/2014/main" id="{34C213FF-F5FB-78A2-F2F6-E30B52C51B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9792" y="3111906"/>
            <a:ext cx="4355356" cy="362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708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13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83350"/>
            <a:ext cx="3472570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616" y="62428"/>
            <a:ext cx="7128792" cy="1051532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Quesito 5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205E00D-9D51-12B5-617B-29BAF32A56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811" y="1104302"/>
            <a:ext cx="8026661" cy="1233727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4E128A87-9655-4180-8B83-D4226D6B6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0330" y="2544041"/>
            <a:ext cx="6014078" cy="382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762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14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5996" y="6483350"/>
            <a:ext cx="3600400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 dirty="0"/>
              <a:t>Bruna Cavallaro e Daniela Valenti, 2025</a:t>
            </a: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7604" y="0"/>
            <a:ext cx="7128792" cy="1217440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Quesiti 6 e 7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F541C464-F680-88BA-FABA-E3544A8C69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606"/>
          <a:stretch/>
        </p:blipFill>
        <p:spPr>
          <a:xfrm>
            <a:off x="899592" y="5539292"/>
            <a:ext cx="6292130" cy="705933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1633BAE4-63D1-39F3-8FE5-6C739F3C6E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235" y="2504370"/>
            <a:ext cx="3757965" cy="2980677"/>
          </a:xfrm>
          <a:prstGeom prst="rect">
            <a:avLst/>
          </a:prstGeom>
        </p:spPr>
      </p:pic>
      <p:grpSp>
        <p:nvGrpSpPr>
          <p:cNvPr id="5" name="Gruppo 4">
            <a:extLst>
              <a:ext uri="{FF2B5EF4-FFF2-40B4-BE49-F238E27FC236}">
                <a16:creationId xmlns:a16="http://schemas.microsoft.com/office/drawing/2014/main" id="{70A96EDD-1C0F-32CD-FD5D-E80D1C1FA0FB}"/>
              </a:ext>
            </a:extLst>
          </p:cNvPr>
          <p:cNvGrpSpPr/>
          <p:nvPr/>
        </p:nvGrpSpPr>
        <p:grpSpPr>
          <a:xfrm>
            <a:off x="755576" y="933494"/>
            <a:ext cx="8026661" cy="1341543"/>
            <a:chOff x="755576" y="933494"/>
            <a:chExt cx="8026661" cy="1341543"/>
          </a:xfrm>
        </p:grpSpPr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0FCC2C6C-C665-A25A-67A0-3CDE38A543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4380"/>
            <a:stretch/>
          </p:blipFill>
          <p:spPr>
            <a:xfrm>
              <a:off x="755576" y="1517289"/>
              <a:ext cx="5328592" cy="757748"/>
            </a:xfrm>
            <a:prstGeom prst="rect">
              <a:avLst/>
            </a:prstGeom>
          </p:spPr>
        </p:pic>
        <p:pic>
          <p:nvPicPr>
            <p:cNvPr id="2" name="Immagine 1">
              <a:extLst>
                <a:ext uri="{FF2B5EF4-FFF2-40B4-BE49-F238E27FC236}">
                  <a16:creationId xmlns:a16="http://schemas.microsoft.com/office/drawing/2014/main" id="{8BEFE8BF-BD42-0359-18DF-84E9A11F37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b="51650"/>
            <a:stretch/>
          </p:blipFill>
          <p:spPr>
            <a:xfrm>
              <a:off x="755576" y="933494"/>
              <a:ext cx="8026661" cy="5965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1340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0922" y="6455419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15</a:t>
            </a:fld>
            <a:endParaRPr lang="it-IT" altLang="it-IT" sz="1400" dirty="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08520" y="6313486"/>
            <a:ext cx="1944216" cy="28386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65F1FB60-B611-E8FB-72D7-DEF8FA3AA7DD}"/>
              </a:ext>
            </a:extLst>
          </p:cNvPr>
          <p:cNvCxnSpPr>
            <a:cxnSpLocks/>
            <a:stCxn id="7" idx="2"/>
            <a:endCxn id="12" idx="3"/>
          </p:cNvCxnSpPr>
          <p:nvPr/>
        </p:nvCxnSpPr>
        <p:spPr>
          <a:xfrm flipH="1">
            <a:off x="6047596" y="5690739"/>
            <a:ext cx="1250836" cy="349597"/>
          </a:xfrm>
          <a:prstGeom prst="straightConnector1">
            <a:avLst/>
          </a:prstGeom>
          <a:ln w="38100">
            <a:solidFill>
              <a:srgbClr val="0057DD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olo 2">
            <a:extLst>
              <a:ext uri="{FF2B5EF4-FFF2-40B4-BE49-F238E27FC236}">
                <a16:creationId xmlns:a16="http://schemas.microsoft.com/office/drawing/2014/main" id="{74933AFA-54F5-8D1D-7D7D-4405212D1E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276" y="0"/>
            <a:ext cx="8718045" cy="1470025"/>
          </a:xfrm>
          <a:solidFill>
            <a:schemeClr val="bg1"/>
          </a:solidFill>
        </p:spPr>
        <p:txBody>
          <a:bodyPr/>
          <a:lstStyle/>
          <a:p>
            <a:pPr marL="581025" lvl="0" indent="-571500" algn="l">
              <a:spcAft>
                <a:spcPts val="0"/>
              </a:spcAft>
              <a:buFont typeface="+mj-lt"/>
              <a:buAutoNum type="romanUcPeriod" startAt="2"/>
            </a:pP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Circonferenze con centro C(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raggio </a:t>
            </a:r>
            <a:r>
              <a:rPr lang="it-IT" sz="3200" b="1" i="1" dirty="0" err="1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it-IT" sz="3200" b="1" i="1" dirty="0">
                <a:solidFill>
                  <a:srgbClr val="0070C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 equazioni del tipo 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3200" b="1" baseline="30000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y</a:t>
            </a:r>
            <a:r>
              <a:rPr lang="it-IT" altLang="it-IT" sz="3200" b="1" baseline="30000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it-IT" altLang="it-IT" sz="3200" b="1" i="1" dirty="0" err="1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by + c = </a:t>
            </a:r>
            <a:r>
              <a:rPr lang="it-IT" altLang="it-IT" sz="3200" b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it-IT" altLang="it-IT" sz="3200" b="1" i="1" dirty="0">
                <a:solidFill>
                  <a:srgbClr val="0057DD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</a:t>
            </a:r>
            <a:r>
              <a:rPr lang="it-IT" altLang="it-IT" sz="3200" b="1" dirty="0">
                <a:latin typeface="Arial Narrow" panose="020B0604020202020204" pitchFamily="34" charset="0"/>
                <a:ea typeface="Times New Roman" panose="02020603050405020304" pitchFamily="18" charset="0"/>
                <a:cs typeface="Arial Narrow" panose="020B0604020202020204" pitchFamily="34" charset="0"/>
              </a:rPr>
              <a:t> </a:t>
            </a:r>
            <a:endParaRPr lang="it-IT" sz="3200" b="1" dirty="0"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008ADB37-03BB-94B7-71AD-682C80A94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265950"/>
            <a:ext cx="2267788" cy="1159861"/>
          </a:xfrm>
          <a:prstGeom prst="rect">
            <a:avLst/>
          </a:prstGeom>
        </p:spPr>
      </p:pic>
      <p:grpSp>
        <p:nvGrpSpPr>
          <p:cNvPr id="21" name="Gruppo 20">
            <a:extLst>
              <a:ext uri="{FF2B5EF4-FFF2-40B4-BE49-F238E27FC236}">
                <a16:creationId xmlns:a16="http://schemas.microsoft.com/office/drawing/2014/main" id="{DCC9122E-12D9-AFD2-A8BD-BFD1FC4B05F3}"/>
              </a:ext>
            </a:extLst>
          </p:cNvPr>
          <p:cNvGrpSpPr/>
          <p:nvPr/>
        </p:nvGrpSpPr>
        <p:grpSpPr>
          <a:xfrm>
            <a:off x="781876" y="2379356"/>
            <a:ext cx="7507825" cy="4383912"/>
            <a:chOff x="781876" y="2379356"/>
            <a:chExt cx="7507825" cy="4383912"/>
          </a:xfrm>
        </p:grpSpPr>
        <p:sp>
          <p:nvSpPr>
            <p:cNvPr id="4" name="CasellaDiTesto 3">
              <a:extLst>
                <a:ext uri="{FF2B5EF4-FFF2-40B4-BE49-F238E27FC236}">
                  <a16:creationId xmlns:a16="http://schemas.microsoft.com/office/drawing/2014/main" id="{13E0D58F-6769-518F-6491-236917C4E96C}"/>
                </a:ext>
              </a:extLst>
            </p:cNvPr>
            <p:cNvSpPr txBox="1"/>
            <p:nvPr/>
          </p:nvSpPr>
          <p:spPr>
            <a:xfrm>
              <a:off x="781876" y="2379356"/>
              <a:ext cx="7507825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Apri il file ‘2. Circonferenze abc’. </a:t>
              </a:r>
              <a:b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Trovi la circonferenza di equazione </a:t>
              </a:r>
              <a:r>
                <a:rPr lang="it-IT" sz="2400" b="1" i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it-IT" sz="2400" b="1" baseline="30000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+ y</a:t>
              </a:r>
              <a:r>
                <a:rPr lang="it-IT" sz="2400" b="1" baseline="30000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– 1 = 0</a:t>
              </a:r>
              <a:r>
                <a:rPr lang="it-IT" sz="2400" b="1" baseline="30000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disegnata in un piano cartesiano </a:t>
              </a:r>
              <a:r>
                <a:rPr lang="it-IT" sz="2400" b="1" dirty="0" err="1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it-IT" sz="2400" b="1" i="1" dirty="0" err="1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xy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e tre slider </a:t>
              </a:r>
              <a:r>
                <a:rPr lang="it-IT" sz="2400" b="1" i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a, b</a:t>
              </a:r>
              <a:r>
                <a:rPr lang="it-IT" sz="2400" b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it-IT" sz="2400" b="1" i="1" dirty="0">
                  <a:effectLst/>
                  <a:latin typeface="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it-IT" sz="2400" b="1" dirty="0">
                  <a:effectLst/>
                </a:rPr>
                <a:t> </a:t>
              </a:r>
              <a:endParaRPr lang="it-IT" sz="2400" b="1" dirty="0"/>
            </a:p>
          </p:txBody>
        </p:sp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id="{2A9012FA-5257-58DD-5B81-053F28081279}"/>
                </a:ext>
              </a:extLst>
            </p:cNvPr>
            <p:cNvSpPr txBox="1"/>
            <p:nvPr/>
          </p:nvSpPr>
          <p:spPr>
            <a:xfrm>
              <a:off x="6646286" y="4982853"/>
              <a:ext cx="1304291" cy="707886"/>
            </a:xfrm>
            <a:prstGeom prst="rect">
              <a:avLst/>
            </a:prstGeom>
            <a:solidFill>
              <a:srgbClr val="FFFEE8"/>
            </a:solidFill>
            <a:ln w="31750">
              <a:solidFill>
                <a:srgbClr val="0057DD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>
                  <a:latin typeface="Arial Narrow" panose="020B0604020202020204" pitchFamily="34" charset="0"/>
                  <a:cs typeface="Arial Narrow" panose="020B0604020202020204" pitchFamily="34" charset="0"/>
                </a:rPr>
                <a:t>3 slider </a:t>
              </a:r>
            </a:p>
            <a:p>
              <a:pPr algn="ctr"/>
              <a:r>
                <a:rPr lang="it-IT" sz="2000" b="1" dirty="0">
                  <a:latin typeface="Arial Narrow" panose="020B0604020202020204" pitchFamily="34" charset="0"/>
                  <a:cs typeface="Arial Narrow" panose="020B0604020202020204" pitchFamily="34" charset="0"/>
                </a:rPr>
                <a:t>(o cursori)</a:t>
              </a:r>
            </a:p>
          </p:txBody>
        </p:sp>
        <p:pic>
          <p:nvPicPr>
            <p:cNvPr id="17" name="Immagine 16">
              <a:extLst>
                <a:ext uri="{FF2B5EF4-FFF2-40B4-BE49-F238E27FC236}">
                  <a16:creationId xmlns:a16="http://schemas.microsoft.com/office/drawing/2014/main" id="{420B3545-6D74-6597-4759-D7FE01F5F4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5954" y="3472957"/>
              <a:ext cx="4041642" cy="3290311"/>
            </a:xfrm>
            <a:prstGeom prst="rect">
              <a:avLst/>
            </a:prstGeom>
          </p:spPr>
        </p:pic>
        <p:sp>
          <p:nvSpPr>
            <p:cNvPr id="12" name="Rettangolo con angoli arrotondati 11">
              <a:extLst>
                <a:ext uri="{FF2B5EF4-FFF2-40B4-BE49-F238E27FC236}">
                  <a16:creationId xmlns:a16="http://schemas.microsoft.com/office/drawing/2014/main" id="{14BDE0B1-9299-5434-FE2C-D0C157F8C79C}"/>
                </a:ext>
              </a:extLst>
            </p:cNvPr>
            <p:cNvSpPr/>
            <p:nvPr/>
          </p:nvSpPr>
          <p:spPr>
            <a:xfrm>
              <a:off x="4983045" y="5336796"/>
              <a:ext cx="1064551" cy="1407080"/>
            </a:xfrm>
            <a:prstGeom prst="roundRect">
              <a:avLst/>
            </a:prstGeom>
            <a:noFill/>
            <a:ln w="31750">
              <a:solidFill>
                <a:srgbClr val="0057D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1797619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16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59977"/>
            <a:ext cx="3361611" cy="33598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5159" y="62043"/>
            <a:ext cx="7772400" cy="914555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Quesito 8</a:t>
            </a:r>
            <a:endParaRPr lang="it-IT" sz="4000" b="1" i="1" dirty="0">
              <a:solidFill>
                <a:srgbClr val="FF0000"/>
              </a:solidFill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AF45169C-4EB4-06C3-3C42-8EC8F45BB9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392" y="3064413"/>
            <a:ext cx="5411238" cy="3284940"/>
          </a:xfrm>
          <a:prstGeom prst="rect">
            <a:avLst/>
          </a:prstGeom>
        </p:spPr>
      </p:pic>
      <p:grpSp>
        <p:nvGrpSpPr>
          <p:cNvPr id="7" name="Gruppo 6">
            <a:extLst>
              <a:ext uri="{FF2B5EF4-FFF2-40B4-BE49-F238E27FC236}">
                <a16:creationId xmlns:a16="http://schemas.microsoft.com/office/drawing/2014/main" id="{8BC9E667-1035-2B33-2700-6B8384D348AA}"/>
              </a:ext>
            </a:extLst>
          </p:cNvPr>
          <p:cNvGrpSpPr/>
          <p:nvPr/>
        </p:nvGrpSpPr>
        <p:grpSpPr>
          <a:xfrm>
            <a:off x="376883" y="999400"/>
            <a:ext cx="8568953" cy="1902324"/>
            <a:chOff x="395535" y="836712"/>
            <a:chExt cx="8568953" cy="1902324"/>
          </a:xfrm>
        </p:grpSpPr>
        <p:pic>
          <p:nvPicPr>
            <p:cNvPr id="12" name="Immagine 11">
              <a:extLst>
                <a:ext uri="{FF2B5EF4-FFF2-40B4-BE49-F238E27FC236}">
                  <a16:creationId xmlns:a16="http://schemas.microsoft.com/office/drawing/2014/main" id="{7F23955E-611C-41D7-40E2-4E5650A79F1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6440" y="1441666"/>
              <a:ext cx="8368048" cy="1297370"/>
            </a:xfrm>
            <a:prstGeom prst="rect">
              <a:avLst/>
            </a:prstGeom>
          </p:spPr>
        </p:pic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88898558-0D8A-1477-05C5-B87B9081618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5535" y="836712"/>
              <a:ext cx="8568953" cy="6137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52999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17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38657" y="6482414"/>
            <a:ext cx="3505627" cy="33598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/>
              <a:t>Bruna Cavallaro e Daniela Valenti, 2025</a:t>
            </a:r>
            <a:endParaRPr lang="it-IT" altLang="it-IT" sz="1400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576" y="-414958"/>
            <a:ext cx="7772400" cy="1470025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Quesito 9</a:t>
            </a:r>
            <a:endParaRPr lang="it-IT" sz="4000" b="1" i="1" dirty="0">
              <a:solidFill>
                <a:srgbClr val="FF0000"/>
              </a:solidFill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88F1EE04-94FA-E49F-0C24-086140E793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516" y="2315388"/>
            <a:ext cx="5568280" cy="3859936"/>
          </a:xfrm>
          <a:prstGeom prst="rect">
            <a:avLst/>
          </a:prstGeom>
        </p:spPr>
      </p:pic>
      <p:grpSp>
        <p:nvGrpSpPr>
          <p:cNvPr id="10" name="Gruppo 9">
            <a:extLst>
              <a:ext uri="{FF2B5EF4-FFF2-40B4-BE49-F238E27FC236}">
                <a16:creationId xmlns:a16="http://schemas.microsoft.com/office/drawing/2014/main" id="{AD5570BE-91EB-75E1-1502-D475ED65DD95}"/>
              </a:ext>
            </a:extLst>
          </p:cNvPr>
          <p:cNvGrpSpPr/>
          <p:nvPr/>
        </p:nvGrpSpPr>
        <p:grpSpPr>
          <a:xfrm>
            <a:off x="179512" y="620688"/>
            <a:ext cx="8208912" cy="1470025"/>
            <a:chOff x="179512" y="620688"/>
            <a:chExt cx="8208912" cy="1470025"/>
          </a:xfrm>
        </p:grpSpPr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DB1568A7-10E8-0340-CA9B-F6A8A48943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9512" y="620688"/>
              <a:ext cx="8208912" cy="741469"/>
            </a:xfrm>
            <a:prstGeom prst="rect">
              <a:avLst/>
            </a:prstGeom>
          </p:spPr>
        </p:pic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D3CA68A7-2F44-B0D0-6CE6-F49327A827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6692"/>
            <a:stretch/>
          </p:blipFill>
          <p:spPr>
            <a:xfrm>
              <a:off x="206138" y="1362157"/>
              <a:ext cx="8172318" cy="7285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31000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4">
            <a:extLst>
              <a:ext uri="{FF2B5EF4-FFF2-40B4-BE49-F238E27FC236}">
                <a16:creationId xmlns:a16="http://schemas.microsoft.com/office/drawing/2014/main" id="{41BE2179-AEA2-D442-9C49-A735AF334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DEBED63-39DC-8648-B42F-0FCCC7622631}" type="slidenum">
              <a:rPr lang="it-IT" altLang="it-IT" sz="1400"/>
              <a:pPr eaLnBrk="1" hangingPunct="1"/>
              <a:t>18</a:t>
            </a:fld>
            <a:endParaRPr lang="it-IT" altLang="it-IT" sz="1400"/>
          </a:p>
        </p:txBody>
      </p:sp>
      <p:sp>
        <p:nvSpPr>
          <p:cNvPr id="29701" name="Footer Placeholder 9">
            <a:extLst>
              <a:ext uri="{FF2B5EF4-FFF2-40B4-BE49-F238E27FC236}">
                <a16:creationId xmlns:a16="http://schemas.microsoft.com/office/drawing/2014/main" id="{93142FFD-9AB3-DC4F-B0B9-4B049C9EC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0269" y="6245225"/>
            <a:ext cx="1944216" cy="33598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it-IT" altLang="it-IT" sz="1400" dirty="0"/>
              <a:t>Bruna Cavallaro e Daniela Valenti, 2025</a:t>
            </a: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115EB13C-2EFC-144C-90F9-ACE00A8099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65174"/>
            <a:ext cx="7772400" cy="896295"/>
          </a:xfrm>
        </p:spPr>
        <p:txBody>
          <a:bodyPr/>
          <a:lstStyle/>
          <a:p>
            <a:r>
              <a:rPr lang="it-IT" sz="4000" b="1" dirty="0">
                <a:solidFill>
                  <a:srgbClr val="FF0000"/>
                </a:solidFill>
              </a:rPr>
              <a:t>Quesito 10</a:t>
            </a:r>
            <a:endParaRPr lang="it-IT" sz="4000" b="1" i="1" dirty="0">
              <a:solidFill>
                <a:srgbClr val="FF0000"/>
              </a:solidFill>
            </a:endParaRP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E06F0433-159A-9A99-B049-CFE7FC71A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2494395"/>
            <a:ext cx="5735379" cy="4227080"/>
          </a:xfrm>
          <a:prstGeom prst="rect">
            <a:avLst/>
          </a:prstGeom>
        </p:spPr>
      </p:pic>
      <p:grpSp>
        <p:nvGrpSpPr>
          <p:cNvPr id="6" name="Gruppo 5">
            <a:extLst>
              <a:ext uri="{FF2B5EF4-FFF2-40B4-BE49-F238E27FC236}">
                <a16:creationId xmlns:a16="http://schemas.microsoft.com/office/drawing/2014/main" id="{38E8E8AA-624F-AD01-FD2D-39256836E52B}"/>
              </a:ext>
            </a:extLst>
          </p:cNvPr>
          <p:cNvGrpSpPr/>
          <p:nvPr/>
        </p:nvGrpSpPr>
        <p:grpSpPr>
          <a:xfrm>
            <a:off x="611560" y="1093646"/>
            <a:ext cx="7772400" cy="1268572"/>
            <a:chOff x="476844" y="770010"/>
            <a:chExt cx="7772400" cy="1268572"/>
          </a:xfrm>
        </p:grpSpPr>
        <p:pic>
          <p:nvPicPr>
            <p:cNvPr id="2" name="Immagine 1">
              <a:extLst>
                <a:ext uri="{FF2B5EF4-FFF2-40B4-BE49-F238E27FC236}">
                  <a16:creationId xmlns:a16="http://schemas.microsoft.com/office/drawing/2014/main" id="{8A176417-653A-D229-C159-F7B3C8A8B31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6844" y="770010"/>
              <a:ext cx="7772399" cy="613755"/>
            </a:xfrm>
            <a:prstGeom prst="rect">
              <a:avLst/>
            </a:prstGeom>
          </p:spPr>
        </p:pic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A1912DA7-386D-CFD9-7D0B-092887D384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6844" y="1383765"/>
              <a:ext cx="7772400" cy="6548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7064768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Custom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54094</TotalTime>
  <Words>566</Words>
  <Application>Microsoft Macintosh PowerPoint</Application>
  <PresentationFormat>Presentazione su schermo (4:3)</PresentationFormat>
  <Paragraphs>88</Paragraphs>
  <Slides>18</Slides>
  <Notes>16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4" baseType="lpstr">
      <vt:lpstr>Arial</vt:lpstr>
      <vt:lpstr>Arial Narrow</vt:lpstr>
      <vt:lpstr>Calibri</vt:lpstr>
      <vt:lpstr>Times</vt:lpstr>
      <vt:lpstr>Times New Roman</vt:lpstr>
      <vt:lpstr>Struttura predefinita</vt:lpstr>
      <vt:lpstr>Circonferenza in movimento con Geogebra</vt:lpstr>
      <vt:lpstr>Equazioni e grafico di una circonferenza con centro C(p, q) e raggio r</vt:lpstr>
      <vt:lpstr>Attività</vt:lpstr>
      <vt:lpstr>Informazioni sull’attività</vt:lpstr>
      <vt:lpstr>Circonferenze con centro C(p, q), raggio r ed equazioni del tipo (x – p)2 + (y – q)2 = r2 </vt:lpstr>
      <vt:lpstr>Circonferenze con centro C(p, q), raggio r ed equazioni del tipo x2 + y2 + ax + by + c = 0  con </vt:lpstr>
      <vt:lpstr>Riflessioni sull’attività</vt:lpstr>
      <vt:lpstr>Circonferenze con centro C(p, q), raggio r ed equazioni del tipo (x – p)2 + (y – q)2 = r2 </vt:lpstr>
      <vt:lpstr>Quesito 1</vt:lpstr>
      <vt:lpstr>Quesito 2</vt:lpstr>
      <vt:lpstr>Quesito 3</vt:lpstr>
      <vt:lpstr>Quesito 4</vt:lpstr>
      <vt:lpstr>Quesito 5</vt:lpstr>
      <vt:lpstr>Quesiti 6 e 7</vt:lpstr>
      <vt:lpstr>Circonferenze con centro C(p, q), raggio r ed equazioni del tipo x2 + y2 + ax + by + c = 0  con </vt:lpstr>
      <vt:lpstr>Quesito 8</vt:lpstr>
      <vt:lpstr>Quesito 9</vt:lpstr>
      <vt:lpstr>Quesito 10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Approssimazioni Concorso</dc:title>
  <dc:subject/>
  <dc:creator>Io</dc:creator>
  <cp:keywords/>
  <dc:description/>
  <cp:lastModifiedBy>Microsoft Office User</cp:lastModifiedBy>
  <cp:revision>1062</cp:revision>
  <dcterms:created xsi:type="dcterms:W3CDTF">2013-08-19T09:47:19Z</dcterms:created>
  <dcterms:modified xsi:type="dcterms:W3CDTF">2025-01-15T17:42:25Z</dcterms:modified>
  <cp:category/>
</cp:coreProperties>
</file>