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28" r:id="rId3"/>
    <p:sldId id="305" r:id="rId4"/>
    <p:sldId id="325" r:id="rId5"/>
    <p:sldId id="326" r:id="rId6"/>
    <p:sldId id="329" r:id="rId7"/>
    <p:sldId id="330" r:id="rId8"/>
    <p:sldId id="331" r:id="rId9"/>
    <p:sldId id="332" r:id="rId10"/>
    <p:sldId id="308" r:id="rId11"/>
    <p:sldId id="266" r:id="rId12"/>
    <p:sldId id="336" r:id="rId13"/>
    <p:sldId id="333" r:id="rId14"/>
    <p:sldId id="334" r:id="rId15"/>
    <p:sldId id="335" r:id="rId16"/>
    <p:sldId id="337" r:id="rId17"/>
    <p:sldId id="339" r:id="rId18"/>
    <p:sldId id="338" r:id="rId19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BEF"/>
    <a:srgbClr val="E2FFFD"/>
    <a:srgbClr val="0000FF"/>
    <a:srgbClr val="078F41"/>
    <a:srgbClr val="E5FEE1"/>
    <a:srgbClr val="C6F3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66"/>
    <p:restoredTop sz="94607"/>
  </p:normalViewPr>
  <p:slideViewPr>
    <p:cSldViewPr>
      <p:cViewPr varScale="1">
        <p:scale>
          <a:sx n="124" d="100"/>
          <a:sy n="124" d="100"/>
        </p:scale>
        <p:origin x="1208" y="168"/>
      </p:cViewPr>
      <p:guideLst>
        <p:guide orient="horz" pos="249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03D5EA-8BB7-A145-9C1B-A124BEB786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93DD67-825C-3E41-8065-61ADC7EA1E4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CDA5093-04EA-024A-9AEC-79BC675E04C3}" type="datetime1">
              <a:rPr lang="it-IT" altLang="it-IT"/>
              <a:pPr/>
              <a:t>15/09/23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128295-AB06-AC4C-BD87-65F4BEC475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0F4C91-50C1-3040-9C63-DB979C8607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141A5BA-1B80-5947-A168-06F85C03BBD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E1CBF43-0F28-4447-99ED-927A581D4B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1C03E8-8030-2749-B70F-2624A813344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56AD3979-C1F6-4943-8280-90A985581B80}" type="datetime1">
              <a:rPr lang="it-IT" altLang="it-IT"/>
              <a:pPr/>
              <a:t>15/09/23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EAC0206-ABE5-254A-BB4E-4D099ADFB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F08E2EF-36B6-F346-A9A2-EB8F259A94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B2DEB6-7DD2-0740-8ADC-4B32057E2E8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954B4C-407A-234F-A5C0-110E2AFCE1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AD3DCE3-F57A-3F4A-AF8B-CD54EA11D66A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212605-799A-6141-B64C-081D625D9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ABE88D-49A0-D541-9B13-BE131D80C47E}" type="datetime1">
              <a:rPr lang="it-IT" altLang="it-IT" smtClean="0"/>
              <a:t>15/09/23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535493-3597-E044-87C4-28F4FC9D4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F6B492-B5EB-6B47-AA28-944C29BE3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F33F5-0AB5-094A-99D1-41A198A581C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07531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2DDB7EA-FDAD-F048-9942-DB0E456CE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1ACC11-AB65-F746-A2D3-844FBD337EFD}" type="datetime1">
              <a:rPr lang="it-IT" altLang="it-IT" smtClean="0"/>
              <a:t>15/09/23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D6648F-B9EC-C34C-A85E-1DE0CED76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389F79-949C-BD43-93CC-B2F2BF469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079A5-D5C6-7344-9243-E0EEFCF9515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6635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CDBC66-DDB3-8943-8FFE-E4A8E5A0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4554F4-8342-C140-8792-0025FC876C5E}" type="datetime1">
              <a:rPr lang="it-IT" altLang="it-IT" smtClean="0"/>
              <a:t>15/09/23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EE82CFA-0D58-1246-B150-612F0816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A4A89FD-287A-8444-8CC3-533F8C757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391D47-17D4-5A4A-A673-74C4F030FD4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47920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B3EBD970-832E-F044-A3FE-596914659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C9C35A-F180-D841-84E8-89E3605BAACA}" type="datetime1">
              <a:rPr lang="it-IT" altLang="it-IT" smtClean="0"/>
              <a:t>15/09/23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637D01D5-A741-014F-A12E-E1A54A6DE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243A3761-7969-0847-A0AE-28DDB2342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8D7A1E-68AC-E54F-ADB5-3E7F0A589BE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18408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4302D3A8-E7EF-5142-9442-C0DE431AA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3E2A7C-2876-324B-B169-805318A90B37}" type="datetime1">
              <a:rPr lang="it-IT" altLang="it-IT" smtClean="0"/>
              <a:t>15/09/23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8F3B7662-D81D-9148-82B4-88161619B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1C94710E-8655-1F45-A269-571298081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661BBF-35D4-5B45-A978-A9E9EC11BD8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12564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58A5C666-0852-C840-8305-EE1E3B832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0E265A-28F9-C243-8074-1E4348D7B935}" type="datetime1">
              <a:rPr lang="it-IT" altLang="it-IT" smtClean="0"/>
              <a:t>15/09/23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4A1D70E3-DC92-1044-BFEC-21013073A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06591A43-E2A3-1F40-AC91-B4C19929B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2EBD97-AB41-EB4A-A9C6-071340A40CB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4226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65F43537-807F-F440-ADD4-7351AAD5C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A4DCB1-BA42-1F47-B26F-BF6C144922CB}" type="datetime1">
              <a:rPr lang="it-IT" altLang="it-IT" smtClean="0"/>
              <a:t>15/09/23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BB19FBE9-787F-2B45-8254-37ED21D2F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D2E021ED-467E-3C45-B20F-4B8CFA592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AF959-F2E4-8245-9243-694C6225286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83602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86855EAC-B510-544B-B044-B74178BBE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83CE21-C8CA-7E4D-A125-FBBFBEC08F81}" type="datetime1">
              <a:rPr lang="it-IT" altLang="it-IT" smtClean="0"/>
              <a:t>15/09/23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D09DE9AE-CC03-254F-B7B6-BCEB4C86D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6F4D7BBF-6111-DC4A-B66D-996EF111B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440F0E-2EA9-4241-AD74-608503AEB90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79354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D094C1D-718F-C94B-A0B6-27E842DAE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125E16-17D9-704C-82BE-A48A451483E2}" type="datetime1">
              <a:rPr lang="it-IT" altLang="it-IT" smtClean="0"/>
              <a:t>15/09/23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4C3F51F1-81F9-0044-9359-5E9EAC81B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4C2E2C83-0573-FA45-9241-EA1ADE47A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CDF78-AA12-904C-BD33-A16377D6951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6240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D1A6BE1-69F0-ED48-B3B0-521943FF8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BB9A2C-D809-8648-A64F-583964A639DB}" type="datetime1">
              <a:rPr lang="it-IT" altLang="it-IT" smtClean="0"/>
              <a:t>15/09/23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A50814-F7B8-8744-B103-9BFA2DF92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74B8EF-14C1-9743-9646-A59311512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4B915D-46E8-3540-BC13-0F95870C5FD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36940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FC5F33-DAAE-0146-91E2-1014F5284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68679D-448B-934D-A8F4-687BBDC329BB}" type="datetime1">
              <a:rPr lang="it-IT" altLang="it-IT" smtClean="0"/>
              <a:t>15/09/23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01B19B-E561-0047-9EF3-F785D03F7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A08DC4-221E-6242-97F3-CAC24785D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6E9A74-7B9A-DA42-AF5C-141D243DBE0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90268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9109E39F-D040-964C-8E95-4FED72409DA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8405D8C8-DAEB-A94B-A8C9-63A809E839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5DB0A68-7C86-8F40-A8EC-4A859074F4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25B790A-4C6E-2A42-886C-96034277D07E}" type="datetime1">
              <a:rPr lang="it-IT" altLang="it-IT" smtClean="0"/>
              <a:t>15/09/23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5EB625-0313-AE45-BFD7-09CBE75D16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07BD99-03C3-3348-B496-8DADF13B2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70C8A25-1322-1742-B0AD-96A0FA3A2278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>
            <a:extLst>
              <a:ext uri="{FF2B5EF4-FFF2-40B4-BE49-F238E27FC236}">
                <a16:creationId xmlns:a16="http://schemas.microsoft.com/office/drawing/2014/main" id="{A37FAF06-4152-974E-AA1D-149912C04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616" y="2204864"/>
            <a:ext cx="7431360" cy="1470025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Sistemi lineari di due equazioni con computer</a:t>
            </a:r>
            <a:endParaRPr lang="it-IT" altLang="it-IT" b="1" baseline="30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5363" name="Footer Placeholder 5">
            <a:extLst>
              <a:ext uri="{FF2B5EF4-FFF2-40B4-BE49-F238E27FC236}">
                <a16:creationId xmlns:a16="http://schemas.microsoft.com/office/drawing/2014/main" id="{0F68719C-B2F3-4647-BBD6-B53ED4C09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244B37-C522-4E49-BD2C-9282F7904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E09D59F-F002-C347-B1F4-E0155949C23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>
            <a:extLst>
              <a:ext uri="{FF2B5EF4-FFF2-40B4-BE49-F238E27FC236}">
                <a16:creationId xmlns:a16="http://schemas.microsoft.com/office/drawing/2014/main" id="{A37FAF06-4152-974E-AA1D-149912C04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9752" y="2132856"/>
            <a:ext cx="4968552" cy="1470025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Riprendo un sistema già esaminato</a:t>
            </a:r>
            <a:endParaRPr lang="it-IT" altLang="it-IT" b="1" baseline="30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5363" name="Footer Placeholder 5">
            <a:extLst>
              <a:ext uri="{FF2B5EF4-FFF2-40B4-BE49-F238E27FC236}">
                <a16:creationId xmlns:a16="http://schemas.microsoft.com/office/drawing/2014/main" id="{0F68719C-B2F3-4647-BBD6-B53ED4C09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244B37-C522-4E49-BD2C-9282F7904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E09D59F-F002-C347-B1F4-E0155949C23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138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5">
            <a:extLst>
              <a:ext uri="{FF2B5EF4-FFF2-40B4-BE49-F238E27FC236}">
                <a16:creationId xmlns:a16="http://schemas.microsoft.com/office/drawing/2014/main" id="{D1B01B23-7294-214E-81ED-71B64FA2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8EA0-9F4C-C645-8007-034B4C312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513414B-DDDE-1344-ADEA-BD633CFA607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6389" name="Title 4">
            <a:extLst>
              <a:ext uri="{FF2B5EF4-FFF2-40B4-BE49-F238E27FC236}">
                <a16:creationId xmlns:a16="http://schemas.microsoft.com/office/drawing/2014/main" id="{368C9191-A088-994F-A11C-A184ABC8E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772400" cy="685800"/>
          </a:xfrm>
        </p:spPr>
        <p:txBody>
          <a:bodyPr anchor="t"/>
          <a:lstStyle/>
          <a:p>
            <a:r>
              <a:rPr lang="it-IT" altLang="it-IT" b="1" dirty="0">
                <a:ea typeface="ＭＳ Ｐゴシック" panose="020B0600070205080204" pitchFamily="34" charset="-128"/>
              </a:rPr>
              <a:t>Soluzione</a:t>
            </a:r>
            <a:r>
              <a:rPr lang="it-IT" altLang="it-IT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 grafica</a:t>
            </a:r>
            <a:endParaRPr lang="it-IT" altLang="it-IT" b="1" dirty="0">
              <a:solidFill>
                <a:srgbClr val="0000FF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6390" name="TextBox 6">
            <a:extLst>
              <a:ext uri="{FF2B5EF4-FFF2-40B4-BE49-F238E27FC236}">
                <a16:creationId xmlns:a16="http://schemas.microsoft.com/office/drawing/2014/main" id="{93A2BCD0-D6A1-734A-9969-D70F5467F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025" y="1977404"/>
            <a:ext cx="54955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 Bold" panose="020B0606020202030204" pitchFamily="34" charset="0"/>
              </a:rPr>
              <a:t>Traccio </a:t>
            </a:r>
            <a:r>
              <a:rPr lang="it-IT" altLang="it-IT" b="1" dirty="0">
                <a:solidFill>
                  <a:srgbClr val="008000"/>
                </a:solidFill>
                <a:latin typeface="Arial Narrow Bold" panose="020B0606020202030204" pitchFamily="34" charset="0"/>
              </a:rPr>
              <a:t>il grafico delle rette </a:t>
            </a:r>
            <a:r>
              <a:rPr lang="it-IT" altLang="it-IT" b="1" dirty="0">
                <a:latin typeface="Arial Narrow Bold" panose="020B0606020202030204" pitchFamily="34" charset="0"/>
              </a:rPr>
              <a:t>con un software di geometria dinamica e trovo la soluzione </a:t>
            </a:r>
          </a:p>
          <a:p>
            <a:pPr eaLnBrk="1" hangingPunct="1"/>
            <a:r>
              <a:rPr lang="it-IT" altLang="it-IT" b="1" dirty="0">
                <a:latin typeface="Arial Narrow Bold" panose="020B0606020202030204" pitchFamily="34" charset="0"/>
              </a:rPr>
              <a:t>                  (</a:t>
            </a:r>
            <a:r>
              <a:rPr lang="it-IT" altLang="it-IT" b="1" dirty="0">
                <a:solidFill>
                  <a:srgbClr val="FF0000"/>
                </a:solidFill>
                <a:latin typeface="Arial Narrow Bold" panose="020B0606020202030204" pitchFamily="34" charset="0"/>
              </a:rPr>
              <a:t>0,8</a:t>
            </a:r>
            <a:r>
              <a:rPr lang="it-IT" altLang="it-IT" b="1" dirty="0">
                <a:latin typeface="Arial Narrow Bold" panose="020B0606020202030204" pitchFamily="34" charset="0"/>
              </a:rPr>
              <a:t>, </a:t>
            </a:r>
            <a:r>
              <a:rPr lang="it-IT" altLang="it-IT" b="1" dirty="0">
                <a:solidFill>
                  <a:srgbClr val="078F41"/>
                </a:solidFill>
                <a:latin typeface="Arial Narrow Bold" panose="020B0606020202030204" pitchFamily="34" charset="0"/>
              </a:rPr>
              <a:t>4,3</a:t>
            </a:r>
            <a:r>
              <a:rPr lang="it-IT" altLang="it-IT" b="1" dirty="0">
                <a:latin typeface="Arial Narrow Bold" panose="020B0606020202030204" pitchFamily="34" charset="0"/>
              </a:rPr>
              <a:t>)</a:t>
            </a:r>
          </a:p>
        </p:txBody>
      </p:sp>
      <p:sp>
        <p:nvSpPr>
          <p:cNvPr id="16397" name="TextBox 14">
            <a:extLst>
              <a:ext uri="{FF2B5EF4-FFF2-40B4-BE49-F238E27FC236}">
                <a16:creationId xmlns:a16="http://schemas.microsoft.com/office/drawing/2014/main" id="{6074EA5F-FCA3-3C45-9548-3CCD8902C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38200"/>
            <a:ext cx="594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 Bold" panose="020B0606020202030204" pitchFamily="34" charset="0"/>
              </a:rPr>
              <a:t>Come trovo la soluzione del sistema qui sotto?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AE8F957-2386-1B4C-827A-288B5D61A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289" y="820641"/>
            <a:ext cx="2457536" cy="3023989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1E1D241-4DEF-B04E-AFFF-4C43BB556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57" y="1211372"/>
            <a:ext cx="2246640" cy="849476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6156BA3-6840-114D-940E-F6A2F6A89914}"/>
              </a:ext>
            </a:extLst>
          </p:cNvPr>
          <p:cNvSpPr txBox="1"/>
          <p:nvPr/>
        </p:nvSpPr>
        <p:spPr>
          <a:xfrm>
            <a:off x="447134" y="3110686"/>
            <a:ext cx="355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00FF"/>
                </a:solidFill>
              </a:rPr>
              <a:t>La soluzione è esatta?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49FABB5-5B18-624A-A970-96F6CBC124B9}"/>
              </a:ext>
            </a:extLst>
          </p:cNvPr>
          <p:cNvSpPr txBox="1"/>
          <p:nvPr/>
        </p:nvSpPr>
        <p:spPr>
          <a:xfrm>
            <a:off x="6464289" y="5331773"/>
            <a:ext cx="2411760" cy="830997"/>
          </a:xfrm>
          <a:prstGeom prst="rect">
            <a:avLst/>
          </a:prstGeom>
          <a:solidFill>
            <a:srgbClr val="FFFBEF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78F41"/>
                </a:solidFill>
              </a:rPr>
              <a:t>La soluzione è approssimata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1F76E728-910F-5642-897A-2D9AD1E3364C}"/>
              </a:ext>
            </a:extLst>
          </p:cNvPr>
          <p:cNvGrpSpPr/>
          <p:nvPr/>
        </p:nvGrpSpPr>
        <p:grpSpPr>
          <a:xfrm>
            <a:off x="163551" y="3562620"/>
            <a:ext cx="6086271" cy="2744548"/>
            <a:chOff x="163551" y="3562620"/>
            <a:chExt cx="6086271" cy="2744548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AF6B7092-9569-A048-B818-165395192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551" y="3562620"/>
              <a:ext cx="6086271" cy="2744548"/>
            </a:xfrm>
            <a:prstGeom prst="rect">
              <a:avLst/>
            </a:prstGeom>
          </p:spPr>
        </p:pic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id="{693EDD8B-8DBB-E240-84DB-0B3127F22C0C}"/>
                </a:ext>
              </a:extLst>
            </p:cNvPr>
            <p:cNvSpPr/>
            <p:nvPr/>
          </p:nvSpPr>
          <p:spPr>
            <a:xfrm>
              <a:off x="4283968" y="5331773"/>
              <a:ext cx="1964432" cy="936104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5">
            <a:extLst>
              <a:ext uri="{FF2B5EF4-FFF2-40B4-BE49-F238E27FC236}">
                <a16:creationId xmlns:a16="http://schemas.microsoft.com/office/drawing/2014/main" id="{D1B01B23-7294-214E-81ED-71B64FA2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8EA0-9F4C-C645-8007-034B4C312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513414B-DDDE-1344-ADEA-BD633CFA607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6389" name="Title 4">
            <a:extLst>
              <a:ext uri="{FF2B5EF4-FFF2-40B4-BE49-F238E27FC236}">
                <a16:creationId xmlns:a16="http://schemas.microsoft.com/office/drawing/2014/main" id="{368C9191-A088-994F-A11C-A184ABC8E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922" y="88361"/>
            <a:ext cx="7772400" cy="685800"/>
          </a:xfrm>
        </p:spPr>
        <p:txBody>
          <a:bodyPr anchor="t"/>
          <a:lstStyle/>
          <a:p>
            <a:r>
              <a:rPr lang="it-IT" altLang="it-IT" b="1" dirty="0">
                <a:ea typeface="ＭＳ Ｐゴシック" panose="020B0600070205080204" pitchFamily="34" charset="-128"/>
              </a:rPr>
              <a:t>Soluzione</a:t>
            </a:r>
            <a:r>
              <a:rPr lang="it-IT" altLang="it-IT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 </a:t>
            </a:r>
            <a:r>
              <a:rPr lang="it-IT" altLang="it-IT" b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algebrica</a:t>
            </a:r>
          </a:p>
        </p:txBody>
      </p:sp>
      <p:sp>
        <p:nvSpPr>
          <p:cNvPr id="16390" name="TextBox 6">
            <a:extLst>
              <a:ext uri="{FF2B5EF4-FFF2-40B4-BE49-F238E27FC236}">
                <a16:creationId xmlns:a16="http://schemas.microsoft.com/office/drawing/2014/main" id="{93A2BCD0-D6A1-734A-9969-D70F5467F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76" y="2037505"/>
            <a:ext cx="82318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 Bold" panose="020B0606020202030204" pitchFamily="34" charset="0"/>
              </a:rPr>
              <a:t>C’è </a:t>
            </a:r>
            <a:r>
              <a:rPr lang="it-IT" altLang="it-IT" b="1" dirty="0">
                <a:solidFill>
                  <a:srgbClr val="0000FF"/>
                </a:solidFill>
                <a:latin typeface="Arial Narrow Bold" panose="020B0606020202030204" pitchFamily="34" charset="0"/>
              </a:rPr>
              <a:t>un procedimento algebrico </a:t>
            </a:r>
            <a:r>
              <a:rPr lang="it-IT" altLang="it-IT" b="1" dirty="0">
                <a:latin typeface="Arial Narrow Bold" panose="020B0606020202030204" pitchFamily="34" charset="0"/>
              </a:rPr>
              <a:t>per ottenere sempre la soluzione esatta</a:t>
            </a:r>
            <a:r>
              <a:rPr lang="it-IT" altLang="it-IT" dirty="0"/>
              <a:t>.</a:t>
            </a:r>
            <a:r>
              <a:rPr lang="it-IT" altLang="it-IT" b="1" dirty="0">
                <a:latin typeface="Arial Narrow Bold" panose="020B0606020202030204" pitchFamily="34" charset="0"/>
              </a:rPr>
              <a:t> Ecco qui sotto i calcoli da eseguire con carta e penna.</a:t>
            </a:r>
            <a:r>
              <a:rPr lang="it-IT" altLang="it-IT" dirty="0"/>
              <a:t> </a:t>
            </a:r>
          </a:p>
        </p:txBody>
      </p:sp>
      <p:sp>
        <p:nvSpPr>
          <p:cNvPr id="16397" name="TextBox 14">
            <a:extLst>
              <a:ext uri="{FF2B5EF4-FFF2-40B4-BE49-F238E27FC236}">
                <a16:creationId xmlns:a16="http://schemas.microsoft.com/office/drawing/2014/main" id="{6074EA5F-FCA3-3C45-9548-3CCD8902C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38200"/>
            <a:ext cx="68594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 Bold" panose="020B0606020202030204" pitchFamily="34" charset="0"/>
              </a:rPr>
              <a:t>Come trovo la soluzione esatta del sistema qui sotto?</a:t>
            </a:r>
          </a:p>
        </p:txBody>
      </p:sp>
      <p:sp>
        <p:nvSpPr>
          <p:cNvPr id="16398" name="TextBox 15">
            <a:extLst>
              <a:ext uri="{FF2B5EF4-FFF2-40B4-BE49-F238E27FC236}">
                <a16:creationId xmlns:a16="http://schemas.microsoft.com/office/drawing/2014/main" id="{50C3FDF0-96E3-1547-8A9F-295B02B17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3722" y="2970285"/>
            <a:ext cx="3352800" cy="369888"/>
          </a:xfrm>
          <a:prstGeom prst="rect">
            <a:avLst/>
          </a:prstGeom>
          <a:solidFill>
            <a:srgbClr val="FEFFD5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 dirty="0">
                <a:solidFill>
                  <a:srgbClr val="0000FF"/>
                </a:solidFill>
              </a:rPr>
              <a:t>METODO DI SOSTITUZIONE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1E1D241-4DEF-B04E-AFFF-4C43BB556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722" y="1202861"/>
            <a:ext cx="2552700" cy="965200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56CF866F-73B9-3245-8F68-2056B59B6A81}"/>
              </a:ext>
            </a:extLst>
          </p:cNvPr>
          <p:cNvGrpSpPr/>
          <p:nvPr/>
        </p:nvGrpSpPr>
        <p:grpSpPr>
          <a:xfrm>
            <a:off x="283363" y="3439916"/>
            <a:ext cx="8684649" cy="2004188"/>
            <a:chOff x="272644" y="3680964"/>
            <a:chExt cx="8684649" cy="2004188"/>
          </a:xfrm>
        </p:grpSpPr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8916D5AE-6629-004E-9036-D7D0DD5A3407}"/>
                </a:ext>
              </a:extLst>
            </p:cNvPr>
            <p:cNvSpPr txBox="1"/>
            <p:nvPr/>
          </p:nvSpPr>
          <p:spPr>
            <a:xfrm>
              <a:off x="272644" y="4963295"/>
              <a:ext cx="3835152" cy="707886"/>
            </a:xfrm>
            <a:prstGeom prst="rect">
              <a:avLst/>
            </a:prstGeom>
            <a:solidFill>
              <a:srgbClr val="FFFBEF"/>
            </a:solidFill>
          </p:spPr>
          <p:txBody>
            <a:bodyPr wrap="square" rtlCol="0">
              <a:spAutoFit/>
            </a:bodyPr>
            <a:lstStyle/>
            <a:p>
              <a:r>
                <a:rPr lang="it-IT" sz="2000" b="1" dirty="0">
                  <a:solidFill>
                    <a:srgbClr val="0000FF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Sostituzione</a:t>
              </a:r>
              <a:r>
                <a:rPr lang="it-IT" sz="20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 per avere un’equazione di I grado in nella sola incognita</a:t>
              </a:r>
              <a:r>
                <a:rPr lang="it-IT" sz="2000" b="1" dirty="0">
                  <a:latin typeface="Chalkboard SE" panose="03050602040202020205" pitchFamily="66" charset="77"/>
                </a:rPr>
                <a:t> </a:t>
              </a:r>
              <a:r>
                <a:rPr lang="it-IT" sz="20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sz="2000" b="1" dirty="0">
                  <a:latin typeface="Chalkboard SE" panose="03050602040202020205" pitchFamily="66" charset="77"/>
                </a:rPr>
                <a:t> </a:t>
              </a:r>
            </a:p>
          </p:txBody>
        </p:sp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5F0B01BD-D00A-BD49-AB90-C39D9A9FB4BB}"/>
                </a:ext>
              </a:extLst>
            </p:cNvPr>
            <p:cNvGrpSpPr/>
            <p:nvPr/>
          </p:nvGrpSpPr>
          <p:grpSpPr>
            <a:xfrm>
              <a:off x="395536" y="3680964"/>
              <a:ext cx="8561757" cy="2004188"/>
              <a:chOff x="334289" y="3888813"/>
              <a:chExt cx="8561757" cy="2004188"/>
            </a:xfrm>
          </p:grpSpPr>
          <p:pic>
            <p:nvPicPr>
              <p:cNvPr id="11" name="Immagine 10">
                <a:extLst>
                  <a:ext uri="{FF2B5EF4-FFF2-40B4-BE49-F238E27FC236}">
                    <a16:creationId xmlns:a16="http://schemas.microsoft.com/office/drawing/2014/main" id="{F9CCA8FF-07FF-C943-9C61-2C6BB067FE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4289" y="3888813"/>
                <a:ext cx="8561757" cy="1291525"/>
              </a:xfrm>
              <a:prstGeom prst="rect">
                <a:avLst/>
              </a:prstGeom>
            </p:spPr>
          </p:pic>
          <p:grpSp>
            <p:nvGrpSpPr>
              <p:cNvPr id="31" name="Gruppo 30">
                <a:extLst>
                  <a:ext uri="{FF2B5EF4-FFF2-40B4-BE49-F238E27FC236}">
                    <a16:creationId xmlns:a16="http://schemas.microsoft.com/office/drawing/2014/main" id="{61E64012-E3B9-A94C-822F-51EB883AA548}"/>
                  </a:ext>
                </a:extLst>
              </p:cNvPr>
              <p:cNvGrpSpPr/>
              <p:nvPr/>
            </p:nvGrpSpPr>
            <p:grpSpPr>
              <a:xfrm>
                <a:off x="685515" y="4160127"/>
                <a:ext cx="7620285" cy="1732874"/>
                <a:chOff x="611560" y="4160126"/>
                <a:chExt cx="7620285" cy="1732874"/>
              </a:xfrm>
            </p:grpSpPr>
            <p:sp>
              <p:nvSpPr>
                <p:cNvPr id="22" name="Rettangolo 21">
                  <a:extLst>
                    <a:ext uri="{FF2B5EF4-FFF2-40B4-BE49-F238E27FC236}">
                      <a16:creationId xmlns:a16="http://schemas.microsoft.com/office/drawing/2014/main" id="{661E462C-9892-3E46-AAEC-15C7D4E0B482}"/>
                    </a:ext>
                  </a:extLst>
                </p:cNvPr>
                <p:cNvSpPr/>
                <p:nvPr/>
              </p:nvSpPr>
              <p:spPr>
                <a:xfrm>
                  <a:off x="884460" y="4160126"/>
                  <a:ext cx="772307" cy="282529"/>
                </a:xfrm>
                <a:prstGeom prst="rect">
                  <a:avLst/>
                </a:prstGeom>
                <a:noFill/>
                <a:ln w="28575"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cxnSp>
              <p:nvCxnSpPr>
                <p:cNvPr id="23" name="Connettore 2 22">
                  <a:extLst>
                    <a:ext uri="{FF2B5EF4-FFF2-40B4-BE49-F238E27FC236}">
                      <a16:creationId xmlns:a16="http://schemas.microsoft.com/office/drawing/2014/main" id="{AF11D49B-145E-C44C-BBDD-50BC413FFF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11560" y="4429782"/>
                  <a:ext cx="270840" cy="127352"/>
                </a:xfrm>
                <a:prstGeom prst="straightConnector1">
                  <a:avLst/>
                </a:prstGeom>
                <a:ln w="28575">
                  <a:solidFill>
                    <a:srgbClr val="0000FF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CasellaDiTesto 25">
                  <a:extLst>
                    <a:ext uri="{FF2B5EF4-FFF2-40B4-BE49-F238E27FC236}">
                      <a16:creationId xmlns:a16="http://schemas.microsoft.com/office/drawing/2014/main" id="{07B4D2D8-E448-CE46-8D92-A343D30EBB24}"/>
                    </a:ext>
                  </a:extLst>
                </p:cNvPr>
                <p:cNvSpPr txBox="1"/>
                <p:nvPr/>
              </p:nvSpPr>
              <p:spPr>
                <a:xfrm>
                  <a:off x="4113136" y="5176545"/>
                  <a:ext cx="2436000" cy="707886"/>
                </a:xfrm>
                <a:prstGeom prst="rect">
                  <a:avLst/>
                </a:prstGeom>
                <a:solidFill>
                  <a:srgbClr val="FFFBEF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2000" b="1" dirty="0">
                      <a:solidFill>
                        <a:srgbClr val="FF0000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Risolvo</a:t>
                  </a:r>
                  <a:r>
                    <a:rPr lang="it-IT" sz="2000" b="1" dirty="0"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 l’equazione di I grado per ricavare </a:t>
                  </a:r>
                  <a:r>
                    <a:rPr lang="it-IT" sz="2000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  <a:r>
                    <a:rPr lang="it-IT" sz="2000" b="1" dirty="0"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 </a:t>
                  </a:r>
                  <a:r>
                    <a:rPr lang="it-IT" sz="2000" b="1" dirty="0">
                      <a:latin typeface="Chalkboard SE" panose="03050602040202020205" pitchFamily="66" charset="77"/>
                    </a:rPr>
                    <a:t> </a:t>
                  </a:r>
                </a:p>
              </p:txBody>
            </p:sp>
            <p:sp>
              <p:nvSpPr>
                <p:cNvPr id="27" name="CasellaDiTesto 26">
                  <a:extLst>
                    <a:ext uri="{FF2B5EF4-FFF2-40B4-BE49-F238E27FC236}">
                      <a16:creationId xmlns:a16="http://schemas.microsoft.com/office/drawing/2014/main" id="{EE884299-4D24-DD4C-A452-FACCB66F3FB7}"/>
                    </a:ext>
                  </a:extLst>
                </p:cNvPr>
                <p:cNvSpPr txBox="1"/>
                <p:nvPr/>
              </p:nvSpPr>
              <p:spPr>
                <a:xfrm>
                  <a:off x="6647669" y="5185114"/>
                  <a:ext cx="1584176" cy="707886"/>
                </a:xfrm>
                <a:prstGeom prst="rect">
                  <a:avLst/>
                </a:prstGeom>
                <a:solidFill>
                  <a:srgbClr val="FFFBEF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2000" b="1" dirty="0">
                      <a:solidFill>
                        <a:srgbClr val="0000FF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Sostituzione</a:t>
                  </a:r>
                  <a:r>
                    <a:rPr lang="it-IT" sz="2000" b="1" dirty="0"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 per ricavare </a:t>
                  </a:r>
                  <a:r>
                    <a:rPr lang="it-IT" sz="2000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it-IT" sz="2000" b="1" dirty="0">
                      <a:latin typeface="Chalkboard SE" panose="03050602040202020205" pitchFamily="66" charset="77"/>
                    </a:rPr>
                    <a:t> </a:t>
                  </a:r>
                </a:p>
              </p:txBody>
            </p:sp>
            <p:sp>
              <p:nvSpPr>
                <p:cNvPr id="28" name="Rettangolo 27">
                  <a:extLst>
                    <a:ext uri="{FF2B5EF4-FFF2-40B4-BE49-F238E27FC236}">
                      <a16:creationId xmlns:a16="http://schemas.microsoft.com/office/drawing/2014/main" id="{B2ADF42B-9CB1-F54C-B0B5-E8C42E3E2FF4}"/>
                    </a:ext>
                  </a:extLst>
                </p:cNvPr>
                <p:cNvSpPr/>
                <p:nvPr/>
              </p:nvSpPr>
              <p:spPr>
                <a:xfrm>
                  <a:off x="6797915" y="4474989"/>
                  <a:ext cx="772307" cy="592936"/>
                </a:xfrm>
                <a:prstGeom prst="rect">
                  <a:avLst/>
                </a:prstGeom>
                <a:noFill/>
                <a:ln w="28575"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9" name="Freccia angolare in su 28">
                  <a:extLst>
                    <a:ext uri="{FF2B5EF4-FFF2-40B4-BE49-F238E27FC236}">
                      <a16:creationId xmlns:a16="http://schemas.microsoft.com/office/drawing/2014/main" id="{505AE3DD-A3DD-2C4C-B631-4BE89FE03E6D}"/>
                    </a:ext>
                  </a:extLst>
                </p:cNvPr>
                <p:cNvSpPr/>
                <p:nvPr/>
              </p:nvSpPr>
              <p:spPr>
                <a:xfrm>
                  <a:off x="7606182" y="4442655"/>
                  <a:ext cx="166218" cy="432048"/>
                </a:xfrm>
                <a:prstGeom prst="bentUpArrow">
                  <a:avLst/>
                </a:prstGeom>
                <a:solidFill>
                  <a:srgbClr val="0000FF"/>
                </a:solidFill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</p:grpSp>
      </p:grpSp>
      <p:pic>
        <p:nvPicPr>
          <p:cNvPr id="38" name="Immagine 37">
            <a:extLst>
              <a:ext uri="{FF2B5EF4-FFF2-40B4-BE49-F238E27FC236}">
                <a16:creationId xmlns:a16="http://schemas.microsoft.com/office/drawing/2014/main" id="{453E5C58-442D-D448-B4C5-98CF7C74B5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741" y="5573858"/>
            <a:ext cx="4402460" cy="75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0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5">
            <a:extLst>
              <a:ext uri="{FF2B5EF4-FFF2-40B4-BE49-F238E27FC236}">
                <a16:creationId xmlns:a16="http://schemas.microsoft.com/office/drawing/2014/main" id="{D1B01B23-7294-214E-81ED-71B64FA2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8EA0-9F4C-C645-8007-034B4C312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513414B-DDDE-1344-ADEA-BD633CFA607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6389" name="Title 4">
            <a:extLst>
              <a:ext uri="{FF2B5EF4-FFF2-40B4-BE49-F238E27FC236}">
                <a16:creationId xmlns:a16="http://schemas.microsoft.com/office/drawing/2014/main" id="{368C9191-A088-994F-A11C-A184ABC8E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922" y="88361"/>
            <a:ext cx="7772400" cy="685800"/>
          </a:xfrm>
        </p:spPr>
        <p:txBody>
          <a:bodyPr anchor="t"/>
          <a:lstStyle/>
          <a:p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La soluzione algebrica è esatta?</a:t>
            </a:r>
          </a:p>
        </p:txBody>
      </p:sp>
      <p:sp>
        <p:nvSpPr>
          <p:cNvPr id="16390" name="TextBox 6">
            <a:extLst>
              <a:ext uri="{FF2B5EF4-FFF2-40B4-BE49-F238E27FC236}">
                <a16:creationId xmlns:a16="http://schemas.microsoft.com/office/drawing/2014/main" id="{93A2BCD0-D6A1-734A-9969-D70F5467F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7749" y="2204864"/>
            <a:ext cx="15247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</a:rPr>
              <a:t>Verifico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146F5D9F-0519-DF49-8D78-FB2945880856}"/>
              </a:ext>
            </a:extLst>
          </p:cNvPr>
          <p:cNvGrpSpPr/>
          <p:nvPr/>
        </p:nvGrpSpPr>
        <p:grpSpPr>
          <a:xfrm>
            <a:off x="243922" y="1003166"/>
            <a:ext cx="8589274" cy="965200"/>
            <a:chOff x="186077" y="1239664"/>
            <a:chExt cx="8589274" cy="965200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81E1D241-4DEF-B04E-AFFF-4C43BB556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2257" y="1239664"/>
              <a:ext cx="2552700" cy="965200"/>
            </a:xfrm>
            <a:prstGeom prst="rect">
              <a:avLst/>
            </a:prstGeom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0419E99A-5091-284F-82A9-7765C00FF333}"/>
                </a:ext>
              </a:extLst>
            </p:cNvPr>
            <p:cNvSpPr txBox="1"/>
            <p:nvPr/>
          </p:nvSpPr>
          <p:spPr>
            <a:xfrm>
              <a:off x="1405363" y="1491432"/>
              <a:ext cx="50896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/>
                <a:t>è la soluzione esatta del sistema</a:t>
              </a:r>
            </a:p>
          </p:txBody>
        </p: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A716B5A9-2B19-494B-9393-E6505B2E43FF}"/>
                </a:ext>
              </a:extLst>
            </p:cNvPr>
            <p:cNvSpPr txBox="1"/>
            <p:nvPr/>
          </p:nvSpPr>
          <p:spPr>
            <a:xfrm>
              <a:off x="8419504" y="1402302"/>
              <a:ext cx="3558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3200" b="1" dirty="0">
                  <a:solidFill>
                    <a:srgbClr val="FF0000"/>
                  </a:solidFill>
                </a:rPr>
                <a:t>?</a:t>
              </a:r>
            </a:p>
          </p:txBody>
        </p:sp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4835584D-9ED1-EF46-97F6-28D01E5D7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077" y="1276655"/>
              <a:ext cx="1261723" cy="891217"/>
            </a:xfrm>
            <a:prstGeom prst="rect">
              <a:avLst/>
            </a:prstGeom>
          </p:spPr>
        </p:pic>
      </p:grpSp>
      <p:pic>
        <p:nvPicPr>
          <p:cNvPr id="14" name="Immagine 13">
            <a:extLst>
              <a:ext uri="{FF2B5EF4-FFF2-40B4-BE49-F238E27FC236}">
                <a16:creationId xmlns:a16="http://schemas.microsoft.com/office/drawing/2014/main" id="{A87F8EDF-DBBC-4D45-84C0-BE75985F6B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6529"/>
            <a:ext cx="5508104" cy="2102900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D839092-866A-7F41-8B73-873E784E7B6F}"/>
              </a:ext>
            </a:extLst>
          </p:cNvPr>
          <p:cNvSpPr txBox="1"/>
          <p:nvPr/>
        </p:nvSpPr>
        <p:spPr>
          <a:xfrm>
            <a:off x="5997523" y="3208250"/>
            <a:ext cx="2649350" cy="954107"/>
          </a:xfrm>
          <a:prstGeom prst="rect">
            <a:avLst/>
          </a:prstGeom>
          <a:solidFill>
            <a:srgbClr val="FFFBE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Coppia di uguaglianze vere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8CC6BD6-09AE-094F-8307-7469E9983960}"/>
              </a:ext>
            </a:extLst>
          </p:cNvPr>
          <p:cNvSpPr txBox="1"/>
          <p:nvPr/>
        </p:nvSpPr>
        <p:spPr>
          <a:xfrm>
            <a:off x="2411760" y="5013176"/>
            <a:ext cx="4032448" cy="523220"/>
          </a:xfrm>
          <a:prstGeom prst="rect">
            <a:avLst/>
          </a:prstGeom>
          <a:solidFill>
            <a:srgbClr val="FFFBEF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</a:rPr>
              <a:t>La soluzione è esatta</a:t>
            </a:r>
          </a:p>
        </p:txBody>
      </p:sp>
    </p:spTree>
    <p:extLst>
      <p:ext uri="{BB962C8B-B14F-4D97-AF65-F5344CB8AC3E}">
        <p14:creationId xmlns:p14="http://schemas.microsoft.com/office/powerpoint/2010/main" val="3043576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5">
            <a:extLst>
              <a:ext uri="{FF2B5EF4-FFF2-40B4-BE49-F238E27FC236}">
                <a16:creationId xmlns:a16="http://schemas.microsoft.com/office/drawing/2014/main" id="{D1B01B23-7294-214E-81ED-71B64FA2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8EA0-9F4C-C645-8007-034B4C312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513414B-DDDE-1344-ADEA-BD633CFA607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06103BF2-AE69-DD48-ACD3-00A4BE71D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0554" y="2132856"/>
            <a:ext cx="7215980" cy="1296144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Con il computer posso ottenere la soluzione grafica e algebrica</a:t>
            </a:r>
          </a:p>
        </p:txBody>
      </p:sp>
    </p:spTree>
    <p:extLst>
      <p:ext uri="{BB962C8B-B14F-4D97-AF65-F5344CB8AC3E}">
        <p14:creationId xmlns:p14="http://schemas.microsoft.com/office/powerpoint/2010/main" val="3576233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5">
            <a:extLst>
              <a:ext uri="{FF2B5EF4-FFF2-40B4-BE49-F238E27FC236}">
                <a16:creationId xmlns:a16="http://schemas.microsoft.com/office/drawing/2014/main" id="{D1B01B23-7294-214E-81ED-71B64FA2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8EA0-9F4C-C645-8007-034B4C312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2195" y="5716074"/>
            <a:ext cx="3810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513414B-DDDE-1344-ADEA-BD633CFA607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06103BF2-AE69-DD48-ACD3-00A4BE71D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320" y="116632"/>
            <a:ext cx="7406480" cy="1296144"/>
          </a:xfrm>
        </p:spPr>
        <p:txBody>
          <a:bodyPr/>
          <a:lstStyle/>
          <a:p>
            <a:r>
              <a:rPr lang="it-IT" sz="4000" b="1" dirty="0" err="1">
                <a:solidFill>
                  <a:srgbClr val="FF0000"/>
                </a:solidFill>
              </a:rPr>
              <a:t>Geogebra</a:t>
            </a:r>
            <a:r>
              <a:rPr lang="it-IT" sz="4000" b="1" dirty="0">
                <a:solidFill>
                  <a:srgbClr val="FF0000"/>
                </a:solidFill>
              </a:rPr>
              <a:t>: vista grafica e CAS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D4E68A0-0455-B142-B293-113DDDE6F4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0"/>
          <a:stretch/>
        </p:blipFill>
        <p:spPr>
          <a:xfrm>
            <a:off x="5004048" y="2348880"/>
            <a:ext cx="3696585" cy="1947413"/>
          </a:xfrm>
          <a:prstGeom prst="rect">
            <a:avLst/>
          </a:prstGeom>
          <a:ln w="28575">
            <a:solidFill>
              <a:srgbClr val="078F41"/>
            </a:solidFill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8CA18D8-4096-644B-84E7-EF864274E6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4"/>
          <a:stretch/>
        </p:blipFill>
        <p:spPr>
          <a:xfrm>
            <a:off x="545947" y="2335958"/>
            <a:ext cx="3888432" cy="1960335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38E695D-CDC9-234F-B93D-973DBA457DD6}"/>
              </a:ext>
            </a:extLst>
          </p:cNvPr>
          <p:cNvSpPr txBox="1"/>
          <p:nvPr/>
        </p:nvSpPr>
        <p:spPr>
          <a:xfrm>
            <a:off x="473939" y="1284422"/>
            <a:ext cx="3672408" cy="830997"/>
          </a:xfrm>
          <a:prstGeom prst="rect">
            <a:avLst/>
          </a:prstGeom>
          <a:solidFill>
            <a:srgbClr val="E2FFFD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000FF"/>
                </a:solidFill>
              </a:rPr>
              <a:t>Vista grafica con gli strumenti per disegnare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67FCD58-70DE-DF43-A219-58CF8D76F02A}"/>
              </a:ext>
            </a:extLst>
          </p:cNvPr>
          <p:cNvSpPr txBox="1"/>
          <p:nvPr/>
        </p:nvSpPr>
        <p:spPr>
          <a:xfrm>
            <a:off x="5028225" y="1284421"/>
            <a:ext cx="3672408" cy="830997"/>
          </a:xfrm>
          <a:prstGeom prst="rect">
            <a:avLst/>
          </a:prstGeom>
          <a:solidFill>
            <a:srgbClr val="E5FEE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78F41"/>
                </a:solidFill>
              </a:rPr>
              <a:t>Vista </a:t>
            </a:r>
            <a:r>
              <a:rPr lang="it-IT" sz="2400" b="1" dirty="0">
                <a:solidFill>
                  <a:srgbClr val="FF0000"/>
                </a:solidFill>
              </a:rPr>
              <a:t>CAS</a:t>
            </a:r>
            <a:r>
              <a:rPr lang="it-IT" sz="2400" b="1" dirty="0">
                <a:solidFill>
                  <a:srgbClr val="078F41"/>
                </a:solidFill>
              </a:rPr>
              <a:t> con gli strumenti per calcolare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0C752A0-77A2-E244-8FBB-E32C162C1736}"/>
              </a:ext>
            </a:extLst>
          </p:cNvPr>
          <p:cNvSpPr txBox="1"/>
          <p:nvPr/>
        </p:nvSpPr>
        <p:spPr>
          <a:xfrm>
            <a:off x="509943" y="4481538"/>
            <a:ext cx="3600400" cy="830997"/>
          </a:xfrm>
          <a:prstGeom prst="rect">
            <a:avLst/>
          </a:prstGeom>
          <a:solidFill>
            <a:srgbClr val="E2FFFD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Geometria dinamica: può muovere le figure 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EE67B00-3426-9647-8212-80C2404B370A}"/>
              </a:ext>
            </a:extLst>
          </p:cNvPr>
          <p:cNvSpPr txBox="1"/>
          <p:nvPr/>
        </p:nvSpPr>
        <p:spPr>
          <a:xfrm>
            <a:off x="4839313" y="4406897"/>
            <a:ext cx="4026053" cy="1569660"/>
          </a:xfrm>
          <a:prstGeom prst="rect">
            <a:avLst/>
          </a:prstGeom>
          <a:solidFill>
            <a:srgbClr val="E5FEE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C</a:t>
            </a:r>
            <a:r>
              <a:rPr lang="it-IT" sz="2400" b="1" dirty="0"/>
              <a:t>omputer</a:t>
            </a:r>
            <a:r>
              <a:rPr lang="it-IT" sz="2400" b="1" dirty="0">
                <a:solidFill>
                  <a:srgbClr val="FF0000"/>
                </a:solidFill>
              </a:rPr>
              <a:t> A</a:t>
            </a:r>
            <a:r>
              <a:rPr lang="it-IT" sz="2400" b="1" dirty="0"/>
              <a:t>lgebra</a:t>
            </a:r>
            <a:r>
              <a:rPr lang="it-IT" sz="2400" b="1" dirty="0">
                <a:solidFill>
                  <a:srgbClr val="078F41"/>
                </a:solidFill>
              </a:rPr>
              <a:t> </a:t>
            </a:r>
            <a:r>
              <a:rPr lang="it-IT" sz="2400" b="1" dirty="0">
                <a:solidFill>
                  <a:srgbClr val="FF0000"/>
                </a:solidFill>
              </a:rPr>
              <a:t>S</a:t>
            </a:r>
            <a:r>
              <a:rPr lang="it-IT" sz="2400" b="1" dirty="0"/>
              <a:t>ystem</a:t>
            </a:r>
            <a:r>
              <a:rPr lang="it-IT" sz="2400" b="1" dirty="0">
                <a:solidFill>
                  <a:srgbClr val="078F41"/>
                </a:solidFill>
              </a:rPr>
              <a:t> </a:t>
            </a:r>
            <a:r>
              <a:rPr lang="it-IT" sz="2400" b="1" dirty="0"/>
              <a:t>manipola espressioni con frazioni e radicali, risolve equazioni, sistemi, … </a:t>
            </a:r>
          </a:p>
        </p:txBody>
      </p:sp>
    </p:spTree>
    <p:extLst>
      <p:ext uri="{BB962C8B-B14F-4D97-AF65-F5344CB8AC3E}">
        <p14:creationId xmlns:p14="http://schemas.microsoft.com/office/powerpoint/2010/main" val="3141496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5">
            <a:extLst>
              <a:ext uri="{FF2B5EF4-FFF2-40B4-BE49-F238E27FC236}">
                <a16:creationId xmlns:a16="http://schemas.microsoft.com/office/drawing/2014/main" id="{D1B01B23-7294-214E-81ED-71B64FA2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8EA0-9F4C-C645-8007-034B4C312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513414B-DDDE-1344-ADEA-BD633CFA607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06103BF2-AE69-DD48-ACD3-00A4BE71D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320" y="116632"/>
            <a:ext cx="7406480" cy="1296144"/>
          </a:xfrm>
        </p:spPr>
        <p:txBody>
          <a:bodyPr/>
          <a:lstStyle/>
          <a:p>
            <a:r>
              <a:rPr lang="it-IT" sz="4000" b="1" dirty="0" err="1">
                <a:solidFill>
                  <a:srgbClr val="FF0000"/>
                </a:solidFill>
              </a:rPr>
              <a:t>Geogebra</a:t>
            </a:r>
            <a:r>
              <a:rPr lang="it-IT" sz="4000" b="1" dirty="0">
                <a:solidFill>
                  <a:srgbClr val="FF0000"/>
                </a:solidFill>
              </a:rPr>
              <a:t>: vista grafica e CAS 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2DF11FB6-525A-594D-9F13-FA30C0B070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61"/>
          <a:stretch/>
        </p:blipFill>
        <p:spPr>
          <a:xfrm>
            <a:off x="1073458" y="2481162"/>
            <a:ext cx="7259996" cy="2171974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453F1769-AF2C-DC4C-B88B-DA9745D109E0}"/>
              </a:ext>
            </a:extLst>
          </p:cNvPr>
          <p:cNvSpPr txBox="1"/>
          <p:nvPr/>
        </p:nvSpPr>
        <p:spPr>
          <a:xfrm>
            <a:off x="539552" y="1578105"/>
            <a:ext cx="8291990" cy="523220"/>
          </a:xfrm>
          <a:prstGeom prst="rect">
            <a:avLst/>
          </a:prstGeom>
          <a:solidFill>
            <a:srgbClr val="FFFBEF"/>
          </a:solidFill>
        </p:spPr>
        <p:txBody>
          <a:bodyPr wrap="square" rtlCol="0">
            <a:spAutoFit/>
          </a:bodyPr>
          <a:lstStyle/>
          <a:p>
            <a:r>
              <a:rPr lang="it-IT" sz="2800" b="1" dirty="0"/>
              <a:t>Vista grafica e CAS possono lavorare affiancate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5513F04-790B-7F42-A855-776BADB313B5}"/>
              </a:ext>
            </a:extLst>
          </p:cNvPr>
          <p:cNvSpPr txBox="1"/>
          <p:nvPr/>
        </p:nvSpPr>
        <p:spPr>
          <a:xfrm>
            <a:off x="456565" y="5000130"/>
            <a:ext cx="8291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Un breve video per scoprire come lavorano</a:t>
            </a:r>
          </a:p>
        </p:txBody>
      </p:sp>
    </p:spTree>
    <p:extLst>
      <p:ext uri="{BB962C8B-B14F-4D97-AF65-F5344CB8AC3E}">
        <p14:creationId xmlns:p14="http://schemas.microsoft.com/office/powerpoint/2010/main" val="4196648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5">
            <a:extLst>
              <a:ext uri="{FF2B5EF4-FFF2-40B4-BE49-F238E27FC236}">
                <a16:creationId xmlns:a16="http://schemas.microsoft.com/office/drawing/2014/main" id="{D1B01B23-7294-214E-81ED-71B64FA2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8EA0-9F4C-C645-8007-034B4C312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513414B-DDDE-1344-ADEA-BD633CFA607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5513F04-790B-7F42-A855-776BADB313B5}"/>
              </a:ext>
            </a:extLst>
          </p:cNvPr>
          <p:cNvSpPr txBox="1"/>
          <p:nvPr/>
        </p:nvSpPr>
        <p:spPr>
          <a:xfrm>
            <a:off x="4211960" y="6031210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Video</a:t>
            </a:r>
          </a:p>
        </p:txBody>
      </p:sp>
      <p:pic>
        <p:nvPicPr>
          <p:cNvPr id="3" name="GeAn7P2Video.mp4">
            <a:hlinkClick r:id="" action="ppaction://media"/>
            <a:extLst>
              <a:ext uri="{FF2B5EF4-FFF2-40B4-BE49-F238E27FC236}">
                <a16:creationId xmlns:a16="http://schemas.microsoft.com/office/drawing/2014/main" id="{0BC60E6D-1B6E-1E41-88AB-7BE433E28C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7667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2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2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5">
            <a:extLst>
              <a:ext uri="{FF2B5EF4-FFF2-40B4-BE49-F238E27FC236}">
                <a16:creationId xmlns:a16="http://schemas.microsoft.com/office/drawing/2014/main" id="{7F71A025-7442-D14D-96F4-5C5EF3B1A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99AC8-70FF-C242-89EE-61DC62842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FD4AB1A-18F6-4546-8340-B55E36D0C9A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2532" name="Title 4">
            <a:extLst>
              <a:ext uri="{FF2B5EF4-FFF2-40B4-BE49-F238E27FC236}">
                <a16:creationId xmlns:a16="http://schemas.microsoft.com/office/drawing/2014/main" id="{063CD7D1-F394-A747-A5CA-E6A6F7A04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4941" y="620688"/>
            <a:ext cx="7772400" cy="609600"/>
          </a:xfrm>
        </p:spPr>
        <p:txBody>
          <a:bodyPr anchor="t"/>
          <a:lstStyle/>
          <a:p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Attività</a:t>
            </a:r>
            <a:endParaRPr lang="it-IT" altLang="it-IT" b="1" dirty="0">
              <a:solidFill>
                <a:srgbClr val="0000FF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2533" name="TextBox 13">
            <a:extLst>
              <a:ext uri="{FF2B5EF4-FFF2-40B4-BE49-F238E27FC236}">
                <a16:creationId xmlns:a16="http://schemas.microsoft.com/office/drawing/2014/main" id="{130B70F5-75A7-4C4D-8727-16BC46F35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988840"/>
            <a:ext cx="821087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dirty="0"/>
              <a:t>Ora un’attività: completa la </a:t>
            </a:r>
            <a:r>
              <a:rPr lang="it-IT" altLang="it-IT" sz="2800" b="1"/>
              <a:t>scheda per </a:t>
            </a:r>
            <a:r>
              <a:rPr lang="it-IT" altLang="it-IT" sz="2800" b="1" dirty="0"/>
              <a:t>lavorare con CAS e vista grafica di </a:t>
            </a:r>
            <a:r>
              <a:rPr lang="it-IT" altLang="it-IT" sz="2800" b="1" dirty="0" err="1"/>
              <a:t>Geogebra</a:t>
            </a:r>
            <a:r>
              <a:rPr lang="it-IT" altLang="it-IT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2359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8CD988-05F8-4140-8F9A-AC8C9FFE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00"/>
            <a:ext cx="7315200" cy="1143000"/>
          </a:xfrm>
        </p:spPr>
        <p:txBody>
          <a:bodyPr>
            <a:normAutofit/>
          </a:bodyPr>
          <a:lstStyle/>
          <a:p>
            <a:pPr marL="1704975" indent="-1704975"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Che cosa hai trovato</a:t>
            </a:r>
            <a:endParaRPr lang="it-IT" altLang="it-IT" sz="4000" b="1" baseline="30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3555" name="Footer Placeholder 4">
            <a:extLst>
              <a:ext uri="{FF2B5EF4-FFF2-40B4-BE49-F238E27FC236}">
                <a16:creationId xmlns:a16="http://schemas.microsoft.com/office/drawing/2014/main" id="{E5147206-4E75-7D40-BFDB-FA1392EBC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008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99AAD-A13E-A147-AD5C-209314172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2720110-5D3C-1B43-8C24-3C566C77F73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079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8CD988-05F8-4140-8F9A-AC8C9FFE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00"/>
            <a:ext cx="7315200" cy="1143000"/>
          </a:xfrm>
        </p:spPr>
        <p:txBody>
          <a:bodyPr>
            <a:normAutofit/>
          </a:bodyPr>
          <a:lstStyle/>
          <a:p>
            <a:pPr marL="1704975" indent="-1704975"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Quesito 1</a:t>
            </a:r>
            <a:endParaRPr lang="it-IT" altLang="it-IT" sz="4000" b="1" baseline="30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3555" name="Footer Placeholder 4">
            <a:extLst>
              <a:ext uri="{FF2B5EF4-FFF2-40B4-BE49-F238E27FC236}">
                <a16:creationId xmlns:a16="http://schemas.microsoft.com/office/drawing/2014/main" id="{E5147206-4E75-7D40-BFDB-FA1392EBC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008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99AAD-A13E-A147-AD5C-209314172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2720110-5D3C-1B43-8C24-3C566C77F73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63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Footer Placeholder 4">
            <a:extLst>
              <a:ext uri="{FF2B5EF4-FFF2-40B4-BE49-F238E27FC236}">
                <a16:creationId xmlns:a16="http://schemas.microsoft.com/office/drawing/2014/main" id="{E5147206-4E75-7D40-BFDB-FA1392EBC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008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99AAD-A13E-A147-AD5C-209314172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2720110-5D3C-1B43-8C24-3C566C77F73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8BA09B3-228E-9B4B-A09A-014CCE544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631" y="116632"/>
            <a:ext cx="8856984" cy="1143000"/>
          </a:xfrm>
        </p:spPr>
        <p:txBody>
          <a:bodyPr/>
          <a:lstStyle/>
          <a:p>
            <a:r>
              <a:rPr lang="it-IT" sz="3800" b="1" dirty="0">
                <a:solidFill>
                  <a:srgbClr val="FF0000"/>
                </a:solidFill>
              </a:rPr>
              <a:t>Soluzione grafica e algebrica di un sistema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A5D25E9-F81B-CB48-A06F-44F330BCF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07" y="1916832"/>
            <a:ext cx="8460432" cy="4091898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007E3DD-9216-9D45-A35F-3A79BE1A8CB8}"/>
              </a:ext>
            </a:extLst>
          </p:cNvPr>
          <p:cNvSpPr txBox="1"/>
          <p:nvPr/>
        </p:nvSpPr>
        <p:spPr>
          <a:xfrm>
            <a:off x="2897899" y="1155430"/>
            <a:ext cx="4870434" cy="369332"/>
          </a:xfrm>
          <a:prstGeom prst="rect">
            <a:avLst/>
          </a:prstGeom>
          <a:solidFill>
            <a:srgbClr val="FFFBEF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Il CAS scrive i numeri decimali con frazioni</a:t>
            </a:r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31B56D0D-979E-C149-9A31-EABF72820E6A}"/>
              </a:ext>
            </a:extLst>
          </p:cNvPr>
          <p:cNvCxnSpPr>
            <a:cxnSpLocks/>
          </p:cNvCxnSpPr>
          <p:nvPr/>
        </p:nvCxnSpPr>
        <p:spPr>
          <a:xfrm flipH="1">
            <a:off x="2555776" y="1524762"/>
            <a:ext cx="2150348" cy="63231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69D09304-255D-4342-A185-98258E1EF350}"/>
              </a:ext>
            </a:extLst>
          </p:cNvPr>
          <p:cNvCxnSpPr>
            <a:cxnSpLocks/>
          </p:cNvCxnSpPr>
          <p:nvPr/>
        </p:nvCxnSpPr>
        <p:spPr>
          <a:xfrm>
            <a:off x="2555776" y="2157080"/>
            <a:ext cx="216024" cy="32072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370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Footer Placeholder 4">
            <a:extLst>
              <a:ext uri="{FF2B5EF4-FFF2-40B4-BE49-F238E27FC236}">
                <a16:creationId xmlns:a16="http://schemas.microsoft.com/office/drawing/2014/main" id="{E5147206-4E75-7D40-BFDB-FA1392EBC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008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99AAD-A13E-A147-AD5C-209314172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2720110-5D3C-1B43-8C24-3C566C77F73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8BA09B3-228E-9B4B-A09A-014CCE544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631" y="116632"/>
            <a:ext cx="8856984" cy="1143000"/>
          </a:xfrm>
        </p:spPr>
        <p:txBody>
          <a:bodyPr/>
          <a:lstStyle/>
          <a:p>
            <a:r>
              <a:rPr lang="it-IT" sz="3800" b="1" dirty="0">
                <a:solidFill>
                  <a:srgbClr val="FF0000"/>
                </a:solidFill>
              </a:rPr>
              <a:t>Opzioni del software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0D9DF08-AD72-6C4D-B4F9-53D12B245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"/>
          <a:stretch/>
        </p:blipFill>
        <p:spPr>
          <a:xfrm>
            <a:off x="571269" y="2146548"/>
            <a:ext cx="8269708" cy="396044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A0FD8288-296F-664E-BEBF-369D3049C65C}"/>
              </a:ext>
            </a:extLst>
          </p:cNvPr>
          <p:cNvSpPr txBox="1"/>
          <p:nvPr/>
        </p:nvSpPr>
        <p:spPr>
          <a:xfrm>
            <a:off x="864473" y="1029446"/>
            <a:ext cx="7683300" cy="830997"/>
          </a:xfrm>
          <a:prstGeom prst="rect">
            <a:avLst/>
          </a:prstGeom>
          <a:solidFill>
            <a:srgbClr val="FFFBE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Posso aumentare il numero di cifre dopo la virgola per migliorare l’approssimazione</a:t>
            </a:r>
          </a:p>
        </p:txBody>
      </p:sp>
    </p:spTree>
    <p:extLst>
      <p:ext uri="{BB962C8B-B14F-4D97-AF65-F5344CB8AC3E}">
        <p14:creationId xmlns:p14="http://schemas.microsoft.com/office/powerpoint/2010/main" val="1210224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Footer Placeholder 4">
            <a:extLst>
              <a:ext uri="{FF2B5EF4-FFF2-40B4-BE49-F238E27FC236}">
                <a16:creationId xmlns:a16="http://schemas.microsoft.com/office/drawing/2014/main" id="{E5147206-4E75-7D40-BFDB-FA1392EBC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008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99AAD-A13E-A147-AD5C-209314172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2720110-5D3C-1B43-8C24-3C566C77F73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8BA09B3-228E-9B4B-A09A-014CCE544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631" y="116632"/>
            <a:ext cx="8856984" cy="1143000"/>
          </a:xfrm>
        </p:spPr>
        <p:txBody>
          <a:bodyPr/>
          <a:lstStyle/>
          <a:p>
            <a:r>
              <a:rPr lang="it-IT" sz="3800" b="1" dirty="0">
                <a:solidFill>
                  <a:srgbClr val="FF0000"/>
                </a:solidFill>
              </a:rPr>
              <a:t>Opzioni del software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0FD8288-296F-664E-BEBF-369D3049C65C}"/>
              </a:ext>
            </a:extLst>
          </p:cNvPr>
          <p:cNvSpPr txBox="1"/>
          <p:nvPr/>
        </p:nvSpPr>
        <p:spPr>
          <a:xfrm>
            <a:off x="887753" y="1030449"/>
            <a:ext cx="7683300" cy="830997"/>
          </a:xfrm>
          <a:prstGeom prst="rect">
            <a:avLst/>
          </a:prstGeom>
          <a:solidFill>
            <a:srgbClr val="FFFBE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Anche il solo CAS può dare la soluzione di un sistema approssimata con numeri decimali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23A2C02-0254-0144-AB78-3787BA76B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90682"/>
            <a:ext cx="6804248" cy="423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51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8CD988-05F8-4140-8F9A-AC8C9FFE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32656"/>
            <a:ext cx="7315200" cy="1143000"/>
          </a:xfrm>
        </p:spPr>
        <p:txBody>
          <a:bodyPr>
            <a:normAutofit/>
          </a:bodyPr>
          <a:lstStyle/>
          <a:p>
            <a:pPr marL="1704975" indent="-1704975"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Quesiti 2a, 2b,2c</a:t>
            </a:r>
            <a:endParaRPr lang="it-IT" altLang="it-IT" sz="4000" b="1" baseline="30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3555" name="Footer Placeholder 4">
            <a:extLst>
              <a:ext uri="{FF2B5EF4-FFF2-40B4-BE49-F238E27FC236}">
                <a16:creationId xmlns:a16="http://schemas.microsoft.com/office/drawing/2014/main" id="{E5147206-4E75-7D40-BFDB-FA1392EBC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008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99AAD-A13E-A147-AD5C-209314172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2720110-5D3C-1B43-8C24-3C566C77F73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C2CA786-4C56-AE4B-9950-60229BC7B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475656"/>
            <a:ext cx="5263633" cy="3620606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DDDB456-4B05-A141-9B25-B064888DA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96" y="3429000"/>
            <a:ext cx="5472608" cy="242964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4059441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8CD988-05F8-4140-8F9A-AC8C9FFE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88640"/>
            <a:ext cx="7315200" cy="1143000"/>
          </a:xfrm>
        </p:spPr>
        <p:txBody>
          <a:bodyPr>
            <a:normAutofit/>
          </a:bodyPr>
          <a:lstStyle/>
          <a:p>
            <a:pPr marL="1704975" indent="-1704975"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Quesiti 2d, 2e,2f</a:t>
            </a:r>
            <a:endParaRPr lang="it-IT" altLang="it-IT" sz="4000" b="1" baseline="30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3555" name="Footer Placeholder 4">
            <a:extLst>
              <a:ext uri="{FF2B5EF4-FFF2-40B4-BE49-F238E27FC236}">
                <a16:creationId xmlns:a16="http://schemas.microsoft.com/office/drawing/2014/main" id="{E5147206-4E75-7D40-BFDB-FA1392EBC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008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99AAD-A13E-A147-AD5C-209314172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2720110-5D3C-1B43-8C24-3C566C77F73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46B5A7E-095C-154B-BE46-3749089FA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305784"/>
            <a:ext cx="6048672" cy="373643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1E787BE-41BD-C545-A5DD-98E8EC3D1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82" y="3813093"/>
            <a:ext cx="5120128" cy="2561580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384224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8CD988-05F8-4140-8F9A-AC8C9FFE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99909"/>
            <a:ext cx="6840760" cy="432048"/>
          </a:xfrm>
        </p:spPr>
        <p:txBody>
          <a:bodyPr>
            <a:normAutofit fontScale="90000"/>
          </a:bodyPr>
          <a:lstStyle/>
          <a:p>
            <a:pPr marL="1704975" indent="-1704975" eaLnBrk="1" hangingPunct="1"/>
            <a:r>
              <a:rPr lang="it-IT" altLang="it-IT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Sistemi: problemi e calcoli</a:t>
            </a:r>
          </a:p>
        </p:txBody>
      </p:sp>
      <p:sp>
        <p:nvSpPr>
          <p:cNvPr id="23555" name="Footer Placeholder 4">
            <a:extLst>
              <a:ext uri="{FF2B5EF4-FFF2-40B4-BE49-F238E27FC236}">
                <a16:creationId xmlns:a16="http://schemas.microsoft.com/office/drawing/2014/main" id="{E5147206-4E75-7D40-BFDB-FA1392EBC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008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  <a:latin typeface="Calibri" panose="020F0502020204030204" pitchFamily="34" charset="0"/>
              </a:rPr>
              <a:t>Daniela Valenti,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99AAD-A13E-A147-AD5C-209314172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2720110-5D3C-1B43-8C24-3C566C77F73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55B7E8-2134-F84E-A20C-5609C362A3CD}"/>
              </a:ext>
            </a:extLst>
          </p:cNvPr>
          <p:cNvSpPr txBox="1"/>
          <p:nvPr/>
        </p:nvSpPr>
        <p:spPr>
          <a:xfrm>
            <a:off x="280019" y="1037775"/>
            <a:ext cx="8568952" cy="1938992"/>
          </a:xfrm>
          <a:prstGeom prst="rect">
            <a:avLst/>
          </a:prstGeom>
          <a:solidFill>
            <a:srgbClr val="E2FFFD"/>
          </a:solidFill>
        </p:spPr>
        <p:txBody>
          <a:bodyPr wrap="square" rtlCol="0">
            <a:spAutoFit/>
          </a:bodyPr>
          <a:lstStyle/>
          <a:p>
            <a:r>
              <a:rPr lang="it-IT" sz="2800" b="1" dirty="0"/>
              <a:t>Nella prima parte di questa lezione hai incontrato due aspetti importanti del tema ‘Sistemi lineari’:</a:t>
            </a:r>
          </a:p>
          <a:p>
            <a:endParaRPr lang="it-IT" sz="800" b="1" dirty="0"/>
          </a:p>
          <a:p>
            <a:pPr marL="514350" indent="-514350">
              <a:lnSpc>
                <a:spcPct val="105000"/>
              </a:lnSpc>
              <a:buFont typeface="+mj-lt"/>
              <a:buAutoNum type="arabicPeriod"/>
            </a:pPr>
            <a:r>
              <a:rPr lang="it-IT" sz="2800" b="1" dirty="0">
                <a:solidFill>
                  <a:srgbClr val="FF0000"/>
                </a:solidFill>
              </a:rPr>
              <a:t>Saper ‘tradurre’  un problema in un sistema.</a:t>
            </a:r>
          </a:p>
          <a:p>
            <a:pPr marL="514350" indent="-514350">
              <a:lnSpc>
                <a:spcPct val="105000"/>
              </a:lnSpc>
              <a:buFont typeface="+mj-lt"/>
              <a:buAutoNum type="arabicPeriod"/>
            </a:pPr>
            <a:r>
              <a:rPr lang="it-IT" sz="2800" b="1" dirty="0">
                <a:solidFill>
                  <a:srgbClr val="0000FF"/>
                </a:solidFill>
              </a:rPr>
              <a:t>Eseguire i calcoli per risolvere il sistema</a:t>
            </a:r>
            <a:r>
              <a:rPr lang="it-IT" sz="2800" b="1" dirty="0"/>
              <a:t>.</a:t>
            </a:r>
            <a:endParaRPr lang="it-IT" sz="28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88FB88C-5497-E742-928C-706C82F5BBBA}"/>
              </a:ext>
            </a:extLst>
          </p:cNvPr>
          <p:cNvSpPr txBox="1"/>
          <p:nvPr/>
        </p:nvSpPr>
        <p:spPr>
          <a:xfrm>
            <a:off x="271568" y="3140968"/>
            <a:ext cx="8406781" cy="2215991"/>
          </a:xfrm>
          <a:prstGeom prst="rect">
            <a:avLst/>
          </a:prstGeom>
          <a:solidFill>
            <a:srgbClr val="FFFBEF"/>
          </a:solidFill>
        </p:spPr>
        <p:txBody>
          <a:bodyPr wrap="square" rtlCol="0">
            <a:spAutoFit/>
          </a:bodyPr>
          <a:lstStyle/>
          <a:p>
            <a:r>
              <a:rPr lang="it-IT" sz="2600" b="1" dirty="0"/>
              <a:t>In questa seconda parte della lezione hai usato il computer per tracciare i grafici ed eseguire i calcoli.</a:t>
            </a:r>
          </a:p>
          <a:p>
            <a:endParaRPr lang="it-IT" sz="800" b="1" dirty="0"/>
          </a:p>
          <a:p>
            <a:r>
              <a:rPr lang="it-IT" sz="2600" b="1" dirty="0"/>
              <a:t>Nel  lavoro in campo economico e scientifico è importante ‘tradurre bene’ i problemi in equazioni e usare al meglio il computer per eseguire i calcoli.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1FB6C3E-A6D4-FA46-ADE0-82B822F4C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850" y="5383556"/>
            <a:ext cx="16891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713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40943</TotalTime>
  <Words>471</Words>
  <Application>Microsoft Macintosh PowerPoint</Application>
  <PresentationFormat>Presentazione su schermo (4:3)</PresentationFormat>
  <Paragraphs>87</Paragraphs>
  <Slides>18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6" baseType="lpstr">
      <vt:lpstr>ＭＳ Ｐゴシック</vt:lpstr>
      <vt:lpstr>Arial</vt:lpstr>
      <vt:lpstr>Arial Narrow</vt:lpstr>
      <vt:lpstr>Arial Narrow Bold</vt:lpstr>
      <vt:lpstr>Calibri</vt:lpstr>
      <vt:lpstr>Chalkboard SE</vt:lpstr>
      <vt:lpstr>Times New Roman</vt:lpstr>
      <vt:lpstr>Tema di Office</vt:lpstr>
      <vt:lpstr>Sistemi lineari di due equazioni con computer</vt:lpstr>
      <vt:lpstr>Riprendo un sistema già esaminato</vt:lpstr>
      <vt:lpstr>Soluzione grafica</vt:lpstr>
      <vt:lpstr>Soluzione algebrica</vt:lpstr>
      <vt:lpstr>La soluzione algebrica è esatta?</vt:lpstr>
      <vt:lpstr>Con il computer posso ottenere la soluzione grafica e algebrica</vt:lpstr>
      <vt:lpstr>Geogebra: vista grafica e CAS </vt:lpstr>
      <vt:lpstr>Geogebra: vista grafica e CAS </vt:lpstr>
      <vt:lpstr>Presentazione standard di PowerPoint</vt:lpstr>
      <vt:lpstr>Attività</vt:lpstr>
      <vt:lpstr>Che cosa hai trovato</vt:lpstr>
      <vt:lpstr>Quesito 1</vt:lpstr>
      <vt:lpstr>Soluzione grafica e algebrica di un sistema</vt:lpstr>
      <vt:lpstr>Opzioni del software</vt:lpstr>
      <vt:lpstr>Opzioni del software</vt:lpstr>
      <vt:lpstr>Quesiti 2a, 2b,2c</vt:lpstr>
      <vt:lpstr>Quesiti 2d, 2e,2f</vt:lpstr>
      <vt:lpstr>Sistemi: problemi e calcoli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Introduzione ‘ parabola come grafico di una funzione’</dc:title>
  <dc:subject/>
  <dc:creator>Daniela Valenti</dc:creator>
  <cp:keywords/>
  <dc:description/>
  <cp:lastModifiedBy>Microsoft Office User</cp:lastModifiedBy>
  <cp:revision>786</cp:revision>
  <dcterms:created xsi:type="dcterms:W3CDTF">2014-09-15T07:56:48Z</dcterms:created>
  <dcterms:modified xsi:type="dcterms:W3CDTF">2023-09-15T06:49:30Z</dcterms:modified>
  <cp:category/>
</cp:coreProperties>
</file>